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991" r:id="rId1"/>
    <p:sldMasterId id="2147484004" r:id="rId2"/>
  </p:sldMasterIdLst>
  <p:notesMasterIdLst>
    <p:notesMasterId r:id="rId29"/>
  </p:notesMasterIdLst>
  <p:sldIdLst>
    <p:sldId id="256" r:id="rId3"/>
    <p:sldId id="587" r:id="rId4"/>
    <p:sldId id="306" r:id="rId5"/>
    <p:sldId id="257" r:id="rId6"/>
    <p:sldId id="309" r:id="rId7"/>
    <p:sldId id="303" r:id="rId8"/>
    <p:sldId id="258" r:id="rId9"/>
    <p:sldId id="310" r:id="rId10"/>
    <p:sldId id="261" r:id="rId11"/>
    <p:sldId id="311" r:id="rId12"/>
    <p:sldId id="304" r:id="rId13"/>
    <p:sldId id="586" r:id="rId14"/>
    <p:sldId id="259" r:id="rId15"/>
    <p:sldId id="263" r:id="rId16"/>
    <p:sldId id="264" r:id="rId17"/>
    <p:sldId id="260" r:id="rId18"/>
    <p:sldId id="266" r:id="rId19"/>
    <p:sldId id="265" r:id="rId20"/>
    <p:sldId id="268" r:id="rId21"/>
    <p:sldId id="269" r:id="rId22"/>
    <p:sldId id="270" r:id="rId23"/>
    <p:sldId id="276" r:id="rId24"/>
    <p:sldId id="284" r:id="rId25"/>
    <p:sldId id="285" r:id="rId26"/>
    <p:sldId id="345" r:id="rId27"/>
    <p:sldId id="58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55"/>
    <p:restoredTop sz="93469"/>
  </p:normalViewPr>
  <p:slideViewPr>
    <p:cSldViewPr snapToGrid="0" snapToObjects="1">
      <p:cViewPr varScale="1">
        <p:scale>
          <a:sx n="115" d="100"/>
          <a:sy n="115" d="100"/>
        </p:scale>
        <p:origin x="544" y="192"/>
      </p:cViewPr>
      <p:guideLst>
        <p:guide orient="horz" pos="228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vlos protopapas" userId="74894_tp_dropbox" providerId="OAuth2" clId="{C72A77FF-10FA-3C4A-881C-1962AB8C0867}"/>
    <pc:docChg chg="delSld">
      <pc:chgData name="pavlos protopapas" userId="74894_tp_dropbox" providerId="OAuth2" clId="{C72A77FF-10FA-3C4A-881C-1962AB8C0867}" dt="2020-07-21T00:41:46.179" v="1" actId="2696"/>
      <pc:docMkLst>
        <pc:docMk/>
      </pc:docMkLst>
      <pc:sldChg chg="del">
        <pc:chgData name="pavlos protopapas" userId="74894_tp_dropbox" providerId="OAuth2" clId="{C72A77FF-10FA-3C4A-881C-1962AB8C0867}" dt="2020-07-21T00:41:12.543" v="0" actId="2696"/>
        <pc:sldMkLst>
          <pc:docMk/>
          <pc:sldMk cId="2016729929" sldId="348"/>
        </pc:sldMkLst>
      </pc:sldChg>
      <pc:sldChg chg="del">
        <pc:chgData name="pavlos protopapas" userId="74894_tp_dropbox" providerId="OAuth2" clId="{C72A77FF-10FA-3C4A-881C-1962AB8C0867}" dt="2020-07-21T00:41:46.179" v="1" actId="2696"/>
        <pc:sldMkLst>
          <pc:docMk/>
          <pc:sldMk cId="353097759" sldId="34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9/13/20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clear that </a:t>
            </a:r>
            <a:r>
              <a:rPr lang="en-US" dirty="0" err="1"/>
              <a:t>x_q</a:t>
            </a:r>
            <a:r>
              <a:rPr lang="en-US" dirty="0"/>
              <a:t> is really </a:t>
            </a:r>
            <a:r>
              <a:rPr lang="en-US" dirty="0" err="1"/>
              <a:t>x_i,q</a:t>
            </a:r>
            <a:r>
              <a:rPr lang="en-US"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17</a:t>
            </a:fld>
            <a:endParaRPr lang="en-US"/>
          </a:p>
        </p:txBody>
      </p:sp>
    </p:spTree>
    <p:extLst>
      <p:ext uri="{BB962C8B-B14F-4D97-AF65-F5344CB8AC3E}">
        <p14:creationId xmlns:p14="http://schemas.microsoft.com/office/powerpoint/2010/main" val="1875060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19</a:t>
            </a:fld>
            <a:endParaRPr lang="en-US"/>
          </a:p>
        </p:txBody>
      </p:sp>
    </p:spTree>
    <p:extLst>
      <p:ext uri="{BB962C8B-B14F-4D97-AF65-F5344CB8AC3E}">
        <p14:creationId xmlns:p14="http://schemas.microsoft.com/office/powerpoint/2010/main" val="762022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20</a:t>
            </a:fld>
            <a:endParaRPr lang="en-US"/>
          </a:p>
        </p:txBody>
      </p:sp>
    </p:spTree>
    <p:extLst>
      <p:ext uri="{BB962C8B-B14F-4D97-AF65-F5344CB8AC3E}">
        <p14:creationId xmlns:p14="http://schemas.microsoft.com/office/powerpoint/2010/main" val="516104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21</a:t>
            </a:fld>
            <a:endParaRPr lang="en-US"/>
          </a:p>
        </p:txBody>
      </p:sp>
    </p:spTree>
    <p:extLst>
      <p:ext uri="{BB962C8B-B14F-4D97-AF65-F5344CB8AC3E}">
        <p14:creationId xmlns:p14="http://schemas.microsoft.com/office/powerpoint/2010/main" val="876453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4247433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2817724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24</a:t>
            </a:fld>
            <a:endParaRPr lang="en-US"/>
          </a:p>
        </p:txBody>
      </p:sp>
    </p:spTree>
    <p:extLst>
      <p:ext uri="{BB962C8B-B14F-4D97-AF65-F5344CB8AC3E}">
        <p14:creationId xmlns:p14="http://schemas.microsoft.com/office/powerpoint/2010/main" val="965496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1839745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a:t>
            </a:fld>
            <a:endParaRPr lang="en-US"/>
          </a:p>
        </p:txBody>
      </p:sp>
    </p:spTree>
    <p:extLst>
      <p:ext uri="{BB962C8B-B14F-4D97-AF65-F5344CB8AC3E}">
        <p14:creationId xmlns:p14="http://schemas.microsoft.com/office/powerpoint/2010/main" val="1927740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a:t>
            </a:fld>
            <a:endParaRPr lang="en-US"/>
          </a:p>
        </p:txBody>
      </p:sp>
    </p:spTree>
    <p:extLst>
      <p:ext uri="{BB962C8B-B14F-4D97-AF65-F5344CB8AC3E}">
        <p14:creationId xmlns:p14="http://schemas.microsoft.com/office/powerpoint/2010/main" val="231168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a:t>
            </a:fld>
            <a:endParaRPr lang="en-US"/>
          </a:p>
        </p:txBody>
      </p:sp>
    </p:spTree>
    <p:extLst>
      <p:ext uri="{BB962C8B-B14F-4D97-AF65-F5344CB8AC3E}">
        <p14:creationId xmlns:p14="http://schemas.microsoft.com/office/powerpoint/2010/main" val="770520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changed</a:t>
            </a:r>
            <a:r>
              <a:rPr lang="en-US" baseline="0" dirty="0"/>
              <a:t> </a:t>
            </a:r>
            <a:r>
              <a:rPr lang="en-US" baseline="0" dirty="0" err="1"/>
              <a:t>y_p</a:t>
            </a:r>
            <a:r>
              <a:rPr lang="en-US" baseline="0" dirty="0"/>
              <a:t> to </a:t>
            </a:r>
            <a:r>
              <a:rPr lang="en-US" baseline="0" dirty="0" err="1"/>
              <a:t>y_n</a:t>
            </a:r>
            <a:r>
              <a:rPr lang="en-US" baseline="0" dirty="0"/>
              <a:t>.  I think this makes the dimensions correct now.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a:t>
            </a:fld>
            <a:endParaRPr lang="en-US"/>
          </a:p>
        </p:txBody>
      </p:sp>
    </p:spTree>
    <p:extLst>
      <p:ext uri="{BB962C8B-B14F-4D97-AF65-F5344CB8AC3E}">
        <p14:creationId xmlns:p14="http://schemas.microsoft.com/office/powerpoint/2010/main" val="1216765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a:t>
            </a:fld>
            <a:endParaRPr lang="en-US"/>
          </a:p>
        </p:txBody>
      </p:sp>
    </p:spTree>
    <p:extLst>
      <p:ext uri="{BB962C8B-B14F-4D97-AF65-F5344CB8AC3E}">
        <p14:creationId xmlns:p14="http://schemas.microsoft.com/office/powerpoint/2010/main" val="156921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x</a:t>
            </a:r>
            <a:r>
              <a:rPr lang="en-US" baseline="0" dirty="0"/>
              <a:t> and y to uppercase?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10</a:t>
            </a:fld>
            <a:endParaRPr lang="en-US"/>
          </a:p>
        </p:txBody>
      </p:sp>
    </p:spTree>
    <p:extLst>
      <p:ext uri="{BB962C8B-B14F-4D97-AF65-F5344CB8AC3E}">
        <p14:creationId xmlns:p14="http://schemas.microsoft.com/office/powerpoint/2010/main" val="1746379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12</a:t>
            </a:fld>
            <a:endParaRPr lang="en-US"/>
          </a:p>
        </p:txBody>
      </p:sp>
    </p:spTree>
    <p:extLst>
      <p:ext uri="{BB962C8B-B14F-4D97-AF65-F5344CB8AC3E}">
        <p14:creationId xmlns:p14="http://schemas.microsoft.com/office/powerpoint/2010/main" val="1610155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EC77C-1FEA-B74A-AB54-A6F95215B8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C7B837-6FB1-CC47-953F-EF49EF2466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113499-17FA-7440-AAFB-D47C8EF03F4C}"/>
              </a:ext>
            </a:extLst>
          </p:cNvPr>
          <p:cNvSpPr>
            <a:spLocks noGrp="1"/>
          </p:cNvSpPr>
          <p:nvPr>
            <p:ph type="dt" sz="half" idx="10"/>
          </p:nvPr>
        </p:nvSpPr>
        <p:spPr/>
        <p:txBody>
          <a:bodyPr/>
          <a:lstStyle/>
          <a:p>
            <a:fld id="{CA284498-B2D2-9E4D-8FCA-14244C42AB3F}" type="datetimeFigureOut">
              <a:rPr lang="en-US" smtClean="0"/>
              <a:t>9/13/20</a:t>
            </a:fld>
            <a:endParaRPr lang="en-US"/>
          </a:p>
        </p:txBody>
      </p:sp>
      <p:sp>
        <p:nvSpPr>
          <p:cNvPr id="5" name="Footer Placeholder 4">
            <a:extLst>
              <a:ext uri="{FF2B5EF4-FFF2-40B4-BE49-F238E27FC236}">
                <a16:creationId xmlns:a16="http://schemas.microsoft.com/office/drawing/2014/main" id="{A2EE08D4-A468-8443-9702-B77B5132D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8234F-3B54-5540-9E99-0E0BBDE7AB1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037893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C969-3B8B-354F-BF07-AEDE5E380E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9EC110-35DA-8D4F-90A8-913090C78E2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1BA700-A73D-DA45-9D9D-B29C1C864F21}"/>
              </a:ext>
            </a:extLst>
          </p:cNvPr>
          <p:cNvSpPr>
            <a:spLocks noGrp="1"/>
          </p:cNvSpPr>
          <p:nvPr>
            <p:ph type="dt" sz="half" idx="10"/>
          </p:nvPr>
        </p:nvSpPr>
        <p:spPr/>
        <p:txBody>
          <a:bodyPr/>
          <a:lstStyle/>
          <a:p>
            <a:fld id="{CA284498-B2D2-9E4D-8FCA-14244C42AB3F}" type="datetimeFigureOut">
              <a:rPr lang="en-US" smtClean="0"/>
              <a:t>9/13/20</a:t>
            </a:fld>
            <a:endParaRPr lang="en-US"/>
          </a:p>
        </p:txBody>
      </p:sp>
      <p:sp>
        <p:nvSpPr>
          <p:cNvPr id="5" name="Footer Placeholder 4">
            <a:extLst>
              <a:ext uri="{FF2B5EF4-FFF2-40B4-BE49-F238E27FC236}">
                <a16:creationId xmlns:a16="http://schemas.microsoft.com/office/drawing/2014/main" id="{E3FCE61E-6729-914E-8F90-E25C70EF26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428F2-8D85-3041-86C4-1891F78A6DBB}"/>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995029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353BC9-B48C-2145-9760-3749CCB154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054917-1FD7-BA46-BFB6-B92A6C3D71F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FA37F-1432-3B48-92D2-5E8A0A1A0034}"/>
              </a:ext>
            </a:extLst>
          </p:cNvPr>
          <p:cNvSpPr>
            <a:spLocks noGrp="1"/>
          </p:cNvSpPr>
          <p:nvPr>
            <p:ph type="dt" sz="half" idx="10"/>
          </p:nvPr>
        </p:nvSpPr>
        <p:spPr/>
        <p:txBody>
          <a:bodyPr/>
          <a:lstStyle/>
          <a:p>
            <a:fld id="{CA284498-B2D2-9E4D-8FCA-14244C42AB3F}" type="datetimeFigureOut">
              <a:rPr lang="en-US" smtClean="0"/>
              <a:t>9/13/20</a:t>
            </a:fld>
            <a:endParaRPr lang="en-US"/>
          </a:p>
        </p:txBody>
      </p:sp>
      <p:sp>
        <p:nvSpPr>
          <p:cNvPr id="5" name="Footer Placeholder 4">
            <a:extLst>
              <a:ext uri="{FF2B5EF4-FFF2-40B4-BE49-F238E27FC236}">
                <a16:creationId xmlns:a16="http://schemas.microsoft.com/office/drawing/2014/main" id="{72BBC770-E0B4-2246-8189-8D4FFEDD7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11D7D-6B56-4A47-BA25-82B6B1129B1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270787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ext uri="{BB962C8B-B14F-4D97-AF65-F5344CB8AC3E}">
        <p14:creationId xmlns:p14="http://schemas.microsoft.com/office/powerpoint/2010/main" val="522143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extLst>
      <p:ext uri="{BB962C8B-B14F-4D97-AF65-F5344CB8AC3E}">
        <p14:creationId xmlns:p14="http://schemas.microsoft.com/office/powerpoint/2010/main" val="4077850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3807060146"/>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ext uri="{BB962C8B-B14F-4D97-AF65-F5344CB8AC3E}">
        <p14:creationId xmlns:p14="http://schemas.microsoft.com/office/powerpoint/2010/main" val="2551275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838413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42866340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849082170"/>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2313775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0566-4D60-3746-BBE4-091DFA59FF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6E72B3-6557-6442-8E6F-7366038A918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BD38F9-B51C-F741-8010-10DC5314BFE1}"/>
              </a:ext>
            </a:extLst>
          </p:cNvPr>
          <p:cNvSpPr>
            <a:spLocks noGrp="1"/>
          </p:cNvSpPr>
          <p:nvPr>
            <p:ph type="dt" sz="half" idx="10"/>
          </p:nvPr>
        </p:nvSpPr>
        <p:spPr/>
        <p:txBody>
          <a:bodyPr/>
          <a:lstStyle/>
          <a:p>
            <a:fld id="{CA284498-B2D2-9E4D-8FCA-14244C42AB3F}" type="datetimeFigureOut">
              <a:rPr lang="en-US" smtClean="0"/>
              <a:t>9/13/20</a:t>
            </a:fld>
            <a:endParaRPr lang="en-US"/>
          </a:p>
        </p:txBody>
      </p:sp>
      <p:sp>
        <p:nvSpPr>
          <p:cNvPr id="5" name="Footer Placeholder 4">
            <a:extLst>
              <a:ext uri="{FF2B5EF4-FFF2-40B4-BE49-F238E27FC236}">
                <a16:creationId xmlns:a16="http://schemas.microsoft.com/office/drawing/2014/main" id="{1D2F3997-360D-AD44-B0AA-AA8428323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64F16C-268D-B942-A85F-4292A2442494}"/>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6971858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ext uri="{BB962C8B-B14F-4D97-AF65-F5344CB8AC3E}">
        <p14:creationId xmlns:p14="http://schemas.microsoft.com/office/powerpoint/2010/main" val="28824137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ext uri="{BB962C8B-B14F-4D97-AF65-F5344CB8AC3E}">
        <p14:creationId xmlns:p14="http://schemas.microsoft.com/office/powerpoint/2010/main" val="17997087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ext uri="{BB962C8B-B14F-4D97-AF65-F5344CB8AC3E}">
        <p14:creationId xmlns:p14="http://schemas.microsoft.com/office/powerpoint/2010/main" val="357189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ext uri="{BB962C8B-B14F-4D97-AF65-F5344CB8AC3E}">
        <p14:creationId xmlns:p14="http://schemas.microsoft.com/office/powerpoint/2010/main" val="17313709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Exerci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A22DB-FEE8-2E4A-8B65-7798D0AB4AF5}"/>
              </a:ext>
            </a:extLst>
          </p:cNvPr>
          <p:cNvSpPr>
            <a:spLocks noGrp="1"/>
          </p:cNvSpPr>
          <p:nvPr>
            <p:ph type="title" hasCustomPrompt="1"/>
          </p:nvPr>
        </p:nvSpPr>
        <p:spPr>
          <a:xfrm>
            <a:off x="838200" y="4474792"/>
            <a:ext cx="10515600" cy="737136"/>
          </a:xfrm>
          <a:prstGeom prst="rect">
            <a:avLst/>
          </a:prstGeom>
        </p:spPr>
        <p:txBody>
          <a:bodyPr/>
          <a:lstStyle/>
          <a:p>
            <a:r>
              <a:rPr lang="en-US" dirty="0"/>
              <a:t>URL</a:t>
            </a:r>
          </a:p>
        </p:txBody>
      </p:sp>
      <p:sp>
        <p:nvSpPr>
          <p:cNvPr id="3" name="Date Placeholder 2">
            <a:extLst>
              <a:ext uri="{FF2B5EF4-FFF2-40B4-BE49-F238E27FC236}">
                <a16:creationId xmlns:a16="http://schemas.microsoft.com/office/drawing/2014/main" id="{79D7E88B-573E-3C44-ABF1-1BB6D8E1B00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1425817-4A14-AE4C-935C-34251C0CF1D6}"/>
              </a:ext>
            </a:extLst>
          </p:cNvPr>
          <p:cNvSpPr>
            <a:spLocks noGrp="1"/>
          </p:cNvSpPr>
          <p:nvPr>
            <p:ph type="ftr" sz="quarter" idx="11"/>
          </p:nvPr>
        </p:nvSpPr>
        <p:spPr/>
        <p:txBody>
          <a:bodyPr/>
          <a:lstStyle/>
          <a:p>
            <a:r>
              <a:rPr lang="en-US" cap="small" dirty="0">
                <a:solidFill>
                  <a:schemeClr val="tx1">
                    <a:lumMod val="50000"/>
                    <a:lumOff val="50000"/>
                  </a:schemeClr>
                </a:solidFill>
                <a:latin typeface="Karla" charset="0"/>
                <a:ea typeface="Karla" charset="0"/>
                <a:cs typeface="Karla" charset="0"/>
              </a:rPr>
              <a:t>Protopapas</a:t>
            </a:r>
            <a:endParaRPr lang="en-US" dirty="0"/>
          </a:p>
        </p:txBody>
      </p:sp>
      <p:sp>
        <p:nvSpPr>
          <p:cNvPr id="5" name="Slide Number Placeholder 4">
            <a:extLst>
              <a:ext uri="{FF2B5EF4-FFF2-40B4-BE49-F238E27FC236}">
                <a16:creationId xmlns:a16="http://schemas.microsoft.com/office/drawing/2014/main" id="{51322AAE-88F2-094B-BD24-7A4E24AB3AC9}"/>
              </a:ext>
            </a:extLst>
          </p:cNvPr>
          <p:cNvSpPr>
            <a:spLocks noGrp="1"/>
          </p:cNvSpPr>
          <p:nvPr>
            <p:ph type="sldNum" sz="quarter" idx="12"/>
          </p:nvPr>
        </p:nvSpPr>
        <p:spPr/>
        <p:txBody>
          <a:bodyPr/>
          <a:lstStyle/>
          <a:p>
            <a:fld id="{74FD6AAA-7C75-FB4B-8EA1-06B22787237D}" type="slidenum">
              <a:rPr lang="en-US" smtClean="0"/>
              <a:t>‹#›</a:t>
            </a:fld>
            <a:endParaRPr lang="en-US"/>
          </a:p>
        </p:txBody>
      </p:sp>
      <p:pic>
        <p:nvPicPr>
          <p:cNvPr id="9" name="Picture 8">
            <a:extLst>
              <a:ext uri="{FF2B5EF4-FFF2-40B4-BE49-F238E27FC236}">
                <a16:creationId xmlns:a16="http://schemas.microsoft.com/office/drawing/2014/main" id="{2604A511-71A5-2540-97AC-AD30E2BB60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55268" y="6400800"/>
            <a:ext cx="333532" cy="333532"/>
          </a:xfrm>
          <a:prstGeom prst="rect">
            <a:avLst/>
          </a:prstGeom>
        </p:spPr>
      </p:pic>
      <p:grpSp>
        <p:nvGrpSpPr>
          <p:cNvPr id="10" name="Group 9">
            <a:extLst>
              <a:ext uri="{FF2B5EF4-FFF2-40B4-BE49-F238E27FC236}">
                <a16:creationId xmlns:a16="http://schemas.microsoft.com/office/drawing/2014/main" id="{85F3A431-4B05-674F-A8FD-CD709642281C}"/>
              </a:ext>
            </a:extLst>
          </p:cNvPr>
          <p:cNvGrpSpPr>
            <a:grpSpLocks noChangeAspect="1"/>
          </p:cNvGrpSpPr>
          <p:nvPr userDrawn="1"/>
        </p:nvGrpSpPr>
        <p:grpSpPr>
          <a:xfrm>
            <a:off x="457200" y="6400800"/>
            <a:ext cx="487418" cy="274320"/>
            <a:chOff x="8442646" y="6356350"/>
            <a:chExt cx="482609" cy="274320"/>
          </a:xfrm>
        </p:grpSpPr>
        <p:pic>
          <p:nvPicPr>
            <p:cNvPr id="11" name="Picture 10" descr="iacs.png">
              <a:extLst>
                <a:ext uri="{FF2B5EF4-FFF2-40B4-BE49-F238E27FC236}">
                  <a16:creationId xmlns:a16="http://schemas.microsoft.com/office/drawing/2014/main" id="{863225A8-F6AD-6B4C-9FA2-E46AB25801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a:extLst>
                <a:ext uri="{FF2B5EF4-FFF2-40B4-BE49-F238E27FC236}">
                  <a16:creationId xmlns:a16="http://schemas.microsoft.com/office/drawing/2014/main" id="{8BB7C2FA-7277-8D45-8C56-7C0C909DC8D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4" name="Picture 13">
            <a:extLst>
              <a:ext uri="{FF2B5EF4-FFF2-40B4-BE49-F238E27FC236}">
                <a16:creationId xmlns:a16="http://schemas.microsoft.com/office/drawing/2014/main" id="{184111EF-7787-2847-9FA8-9EDB5CCB9EA5}"/>
              </a:ext>
            </a:extLst>
          </p:cNvPr>
          <p:cNvPicPr>
            <a:picLocks noChangeAspect="1"/>
          </p:cNvPicPr>
          <p:nvPr userDrawn="1"/>
        </p:nvPicPr>
        <p:blipFill>
          <a:blip r:embed="rId5"/>
          <a:stretch>
            <a:fillRect/>
          </a:stretch>
        </p:blipFill>
        <p:spPr>
          <a:xfrm>
            <a:off x="3406544" y="216660"/>
            <a:ext cx="5378912" cy="3802651"/>
          </a:xfrm>
          <a:prstGeom prst="rect">
            <a:avLst/>
          </a:prstGeom>
        </p:spPr>
      </p:pic>
    </p:spTree>
    <p:extLst>
      <p:ext uri="{BB962C8B-B14F-4D97-AF65-F5344CB8AC3E}">
        <p14:creationId xmlns:p14="http://schemas.microsoft.com/office/powerpoint/2010/main" val="1975857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2ACC2-D501-4842-9959-868A9A9245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6A82BE-E82E-3647-AD47-26E8610C60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CDE1985-5366-E54F-8050-79B86591BA26}"/>
              </a:ext>
            </a:extLst>
          </p:cNvPr>
          <p:cNvSpPr>
            <a:spLocks noGrp="1"/>
          </p:cNvSpPr>
          <p:nvPr>
            <p:ph type="dt" sz="half" idx="10"/>
          </p:nvPr>
        </p:nvSpPr>
        <p:spPr/>
        <p:txBody>
          <a:bodyPr/>
          <a:lstStyle/>
          <a:p>
            <a:fld id="{CA284498-B2D2-9E4D-8FCA-14244C42AB3F}" type="datetimeFigureOut">
              <a:rPr lang="en-US" smtClean="0"/>
              <a:t>9/13/20</a:t>
            </a:fld>
            <a:endParaRPr lang="en-US"/>
          </a:p>
        </p:txBody>
      </p:sp>
      <p:sp>
        <p:nvSpPr>
          <p:cNvPr id="5" name="Footer Placeholder 4">
            <a:extLst>
              <a:ext uri="{FF2B5EF4-FFF2-40B4-BE49-F238E27FC236}">
                <a16:creationId xmlns:a16="http://schemas.microsoft.com/office/drawing/2014/main" id="{05EC7468-B795-0A42-8F79-6EE0AE228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672F06-40A8-9C49-9410-EBA2BD7770DC}"/>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45806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4335-B797-BE4A-A73A-133CA0E06B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B9D9B-71AE-4E44-A42A-343927DBA2F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49B71A-A65C-944D-B286-A16BCCE4089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94DF61-8A66-3447-A0D8-80A0C9DEA878}"/>
              </a:ext>
            </a:extLst>
          </p:cNvPr>
          <p:cNvSpPr>
            <a:spLocks noGrp="1"/>
          </p:cNvSpPr>
          <p:nvPr>
            <p:ph type="dt" sz="half" idx="10"/>
          </p:nvPr>
        </p:nvSpPr>
        <p:spPr/>
        <p:txBody>
          <a:bodyPr/>
          <a:lstStyle/>
          <a:p>
            <a:fld id="{CA284498-B2D2-9E4D-8FCA-14244C42AB3F}" type="datetimeFigureOut">
              <a:rPr lang="en-US" smtClean="0"/>
              <a:t>9/13/20</a:t>
            </a:fld>
            <a:endParaRPr lang="en-US"/>
          </a:p>
        </p:txBody>
      </p:sp>
      <p:sp>
        <p:nvSpPr>
          <p:cNvPr id="6" name="Footer Placeholder 5">
            <a:extLst>
              <a:ext uri="{FF2B5EF4-FFF2-40B4-BE49-F238E27FC236}">
                <a16:creationId xmlns:a16="http://schemas.microsoft.com/office/drawing/2014/main" id="{46FF5B76-6500-464F-83B3-CA1FE9761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2BD0D2-81A3-324E-B770-79EB7D408C1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52318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7DCFB-493E-7642-9C6C-0D5643E66C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4EA9B-7F09-6B45-A4D7-E2FA7A3FB9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E8B8A4-D05B-8848-B5CB-11DB9371B89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F1E5FF-24CC-074B-B8C8-BDD6852C93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390FF85-4712-5348-A8D9-2DB82E96D31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74D7A0-2B9D-824B-9704-3AFA30791844}"/>
              </a:ext>
            </a:extLst>
          </p:cNvPr>
          <p:cNvSpPr>
            <a:spLocks noGrp="1"/>
          </p:cNvSpPr>
          <p:nvPr>
            <p:ph type="dt" sz="half" idx="10"/>
          </p:nvPr>
        </p:nvSpPr>
        <p:spPr/>
        <p:txBody>
          <a:bodyPr/>
          <a:lstStyle/>
          <a:p>
            <a:fld id="{CA284498-B2D2-9E4D-8FCA-14244C42AB3F}" type="datetimeFigureOut">
              <a:rPr lang="en-US" smtClean="0"/>
              <a:t>9/13/20</a:t>
            </a:fld>
            <a:endParaRPr lang="en-US"/>
          </a:p>
        </p:txBody>
      </p:sp>
      <p:sp>
        <p:nvSpPr>
          <p:cNvPr id="8" name="Footer Placeholder 7">
            <a:extLst>
              <a:ext uri="{FF2B5EF4-FFF2-40B4-BE49-F238E27FC236}">
                <a16:creationId xmlns:a16="http://schemas.microsoft.com/office/drawing/2014/main" id="{8D3C4C91-9514-6A4F-BB77-5D7A25140D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CBD34D-BA8A-5645-A271-73EFACB626FE}"/>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547239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2F3A-DA9C-9C41-9629-6F62316839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DBA576-D01E-5741-9D86-0768EDBA7F97}"/>
              </a:ext>
            </a:extLst>
          </p:cNvPr>
          <p:cNvSpPr>
            <a:spLocks noGrp="1"/>
          </p:cNvSpPr>
          <p:nvPr>
            <p:ph type="dt" sz="half" idx="10"/>
          </p:nvPr>
        </p:nvSpPr>
        <p:spPr/>
        <p:txBody>
          <a:bodyPr/>
          <a:lstStyle/>
          <a:p>
            <a:fld id="{CA284498-B2D2-9E4D-8FCA-14244C42AB3F}" type="datetimeFigureOut">
              <a:rPr lang="en-US" smtClean="0"/>
              <a:t>9/13/20</a:t>
            </a:fld>
            <a:endParaRPr lang="en-US"/>
          </a:p>
        </p:txBody>
      </p:sp>
      <p:sp>
        <p:nvSpPr>
          <p:cNvPr id="4" name="Footer Placeholder 3">
            <a:extLst>
              <a:ext uri="{FF2B5EF4-FFF2-40B4-BE49-F238E27FC236}">
                <a16:creationId xmlns:a16="http://schemas.microsoft.com/office/drawing/2014/main" id="{D7EABE3A-C62B-3C4F-8AF7-BC77E5192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C5AC82-9650-5C41-BBCA-CD2C607D8D92}"/>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15151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04B4B-9ACF-FC49-8D2A-8888E7CA8C94}"/>
              </a:ext>
            </a:extLst>
          </p:cNvPr>
          <p:cNvSpPr>
            <a:spLocks noGrp="1"/>
          </p:cNvSpPr>
          <p:nvPr>
            <p:ph type="dt" sz="half" idx="10"/>
          </p:nvPr>
        </p:nvSpPr>
        <p:spPr/>
        <p:txBody>
          <a:bodyPr/>
          <a:lstStyle/>
          <a:p>
            <a:fld id="{CA284498-B2D2-9E4D-8FCA-14244C42AB3F}" type="datetimeFigureOut">
              <a:rPr lang="en-US" smtClean="0"/>
              <a:t>9/13/20</a:t>
            </a:fld>
            <a:endParaRPr lang="en-US"/>
          </a:p>
        </p:txBody>
      </p:sp>
      <p:sp>
        <p:nvSpPr>
          <p:cNvPr id="3" name="Footer Placeholder 2">
            <a:extLst>
              <a:ext uri="{FF2B5EF4-FFF2-40B4-BE49-F238E27FC236}">
                <a16:creationId xmlns:a16="http://schemas.microsoft.com/office/drawing/2014/main" id="{BFE9E63F-25C0-1C45-AEB8-131C4328F0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6BEBC5-0EC5-4044-AFCF-FE76E01F4E55}"/>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2158131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500F-C121-A847-9A5D-D711176A35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10196-B695-B04F-9811-9A0F257814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FD6A26-12CE-184C-B54A-7B73EFBDD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D6882B9-DABB-1546-86A6-0E118479C070}"/>
              </a:ext>
            </a:extLst>
          </p:cNvPr>
          <p:cNvSpPr>
            <a:spLocks noGrp="1"/>
          </p:cNvSpPr>
          <p:nvPr>
            <p:ph type="dt" sz="half" idx="10"/>
          </p:nvPr>
        </p:nvSpPr>
        <p:spPr/>
        <p:txBody>
          <a:bodyPr/>
          <a:lstStyle/>
          <a:p>
            <a:fld id="{CA284498-B2D2-9E4D-8FCA-14244C42AB3F}" type="datetimeFigureOut">
              <a:rPr lang="en-US" smtClean="0"/>
              <a:t>9/13/20</a:t>
            </a:fld>
            <a:endParaRPr lang="en-US"/>
          </a:p>
        </p:txBody>
      </p:sp>
      <p:sp>
        <p:nvSpPr>
          <p:cNvPr id="6" name="Footer Placeholder 5">
            <a:extLst>
              <a:ext uri="{FF2B5EF4-FFF2-40B4-BE49-F238E27FC236}">
                <a16:creationId xmlns:a16="http://schemas.microsoft.com/office/drawing/2014/main" id="{30F80305-C529-FB42-8CD4-F57D5AFB67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DC9021-CCBA-2C40-A85D-393318265720}"/>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1235736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8732F-4E2F-7245-B474-C846EE520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56AB96-31BB-9643-84AE-A11C1AB86D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4B76D8-7CD2-F047-8747-F838FC688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AEC5473-FEFB-FC41-910E-65C8DFCCD393}"/>
              </a:ext>
            </a:extLst>
          </p:cNvPr>
          <p:cNvSpPr>
            <a:spLocks noGrp="1"/>
          </p:cNvSpPr>
          <p:nvPr>
            <p:ph type="dt" sz="half" idx="10"/>
          </p:nvPr>
        </p:nvSpPr>
        <p:spPr/>
        <p:txBody>
          <a:bodyPr/>
          <a:lstStyle/>
          <a:p>
            <a:fld id="{CA284498-B2D2-9E4D-8FCA-14244C42AB3F}" type="datetimeFigureOut">
              <a:rPr lang="en-US" smtClean="0"/>
              <a:t>9/13/20</a:t>
            </a:fld>
            <a:endParaRPr lang="en-US"/>
          </a:p>
        </p:txBody>
      </p:sp>
      <p:sp>
        <p:nvSpPr>
          <p:cNvPr id="6" name="Footer Placeholder 5">
            <a:extLst>
              <a:ext uri="{FF2B5EF4-FFF2-40B4-BE49-F238E27FC236}">
                <a16:creationId xmlns:a16="http://schemas.microsoft.com/office/drawing/2014/main" id="{D3685E0C-C688-EF43-B6E2-671D32B9E4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34F4B-78C6-0B48-BC21-1DE3B010DDB9}"/>
              </a:ext>
            </a:extLst>
          </p:cNvPr>
          <p:cNvSpPr>
            <a:spLocks noGrp="1"/>
          </p:cNvSpPr>
          <p:nvPr>
            <p:ph type="sldNum" sz="quarter" idx="12"/>
          </p:nvPr>
        </p:nvSpPr>
        <p:spPr/>
        <p:txBody>
          <a:bodyPr/>
          <a:lstStyle/>
          <a:p>
            <a:fld id="{0CB436ED-10AB-5347-84C7-62D5F29D810F}" type="slidenum">
              <a:rPr lang="en-US" smtClean="0"/>
              <a:t>‹#›</a:t>
            </a:fld>
            <a:endParaRPr lang="en-US"/>
          </a:p>
        </p:txBody>
      </p:sp>
    </p:spTree>
    <p:extLst>
      <p:ext uri="{BB962C8B-B14F-4D97-AF65-F5344CB8AC3E}">
        <p14:creationId xmlns:p14="http://schemas.microsoft.com/office/powerpoint/2010/main" val="3265981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196E9-7CFC-2449-8391-18985A1FB6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B958CA-9C8B-E64B-B28C-4318903659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1DEEE0-84AF-1C42-B44F-480311E19D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284498-B2D2-9E4D-8FCA-14244C42AB3F}" type="datetimeFigureOut">
              <a:rPr lang="en-US" smtClean="0"/>
              <a:t>9/13/20</a:t>
            </a:fld>
            <a:endParaRPr lang="en-US"/>
          </a:p>
        </p:txBody>
      </p:sp>
      <p:sp>
        <p:nvSpPr>
          <p:cNvPr id="5" name="Footer Placeholder 4">
            <a:extLst>
              <a:ext uri="{FF2B5EF4-FFF2-40B4-BE49-F238E27FC236}">
                <a16:creationId xmlns:a16="http://schemas.microsoft.com/office/drawing/2014/main" id="{178C0D4E-4A4E-A34B-8D86-E4540EAA7B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EEA437-8A49-6845-94B2-A5F5008B35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436ED-10AB-5347-84C7-62D5F29D810F}" type="slidenum">
              <a:rPr lang="en-US" smtClean="0"/>
              <a:t>‹#›</a:t>
            </a:fld>
            <a:endParaRPr lang="en-US"/>
          </a:p>
        </p:txBody>
      </p:sp>
    </p:spTree>
    <p:extLst>
      <p:ext uri="{BB962C8B-B14F-4D97-AF65-F5344CB8AC3E}">
        <p14:creationId xmlns:p14="http://schemas.microsoft.com/office/powerpoint/2010/main" val="4255628352"/>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1456694107"/>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30.png"/><Relationship Id="rId5" Type="http://schemas.openxmlformats.org/officeDocument/2006/relationships/image" Target="../media/image110.png"/><Relationship Id="rId10" Type="http://schemas.openxmlformats.org/officeDocument/2006/relationships/image" Target="../media/image161.png"/><Relationship Id="rId4" Type="http://schemas.openxmlformats.org/officeDocument/2006/relationships/image" Target="../media/image131.png"/><Relationship Id="rId9" Type="http://schemas.openxmlformats.org/officeDocument/2006/relationships/image" Target="../media/image162.png"/></Relationships>
</file>

<file path=ppt/slides/_rels/slide1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7.png"/><Relationship Id="rId7" Type="http://schemas.openxmlformats.org/officeDocument/2006/relationships/image" Target="../media/image190.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01.png"/><Relationship Id="rId5" Type="http://schemas.openxmlformats.org/officeDocument/2006/relationships/image" Target="../media/image110.png"/><Relationship Id="rId4" Type="http://schemas.openxmlformats.org/officeDocument/2006/relationships/image" Target="../media/image100.png"/><Relationship Id="rId9"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 </a:t>
            </a:r>
            <a:r>
              <a:rPr lang="en-US" b="1" dirty="0"/>
              <a:t>Introduction to Regression</a:t>
            </a:r>
            <a:br>
              <a:rPr lang="en-US" dirty="0"/>
            </a:br>
            <a:r>
              <a:rPr lang="en-US" dirty="0"/>
              <a:t>Part A - </a:t>
            </a:r>
            <a:r>
              <a:rPr lang="en-US" dirty="0" err="1"/>
              <a:t>kNN</a:t>
            </a:r>
            <a:br>
              <a:rPr lang="en-US" dirty="0"/>
            </a:br>
            <a:endParaRPr lang="en-US" dirty="0"/>
          </a:p>
        </p:txBody>
      </p:sp>
    </p:spTree>
    <p:extLst>
      <p:ext uri="{BB962C8B-B14F-4D97-AF65-F5344CB8AC3E}">
        <p14:creationId xmlns:p14="http://schemas.microsoft.com/office/powerpoint/2010/main" val="188999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Statistical Model</a:t>
            </a:r>
          </a:p>
        </p:txBody>
      </p:sp>
      <p:sp>
        <p:nvSpPr>
          <p:cNvPr id="3" name="Slide Number Placeholder 2"/>
          <p:cNvSpPr>
            <a:spLocks noGrp="1"/>
          </p:cNvSpPr>
          <p:nvPr>
            <p:ph type="sldNum" sz="quarter" idx="12"/>
          </p:nvPr>
        </p:nvSpPr>
        <p:spPr/>
        <p:txBody>
          <a:bodyPr/>
          <a:lstStyle/>
          <a:p>
            <a:fld id="{81B7CCDB-6D39-0547-B7B3-C80E39D6513A}" type="slidenum">
              <a:rPr lang="en-US" smtClean="0"/>
              <a:t>9</a:t>
            </a:fld>
            <a:endParaRPr lang="en-US"/>
          </a:p>
        </p:txBody>
      </p:sp>
    </p:spTree>
    <p:extLst>
      <p:ext uri="{BB962C8B-B14F-4D97-AF65-F5344CB8AC3E}">
        <p14:creationId xmlns:p14="http://schemas.microsoft.com/office/powerpoint/2010/main" val="230368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True vs. Statistical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7"/>
                <a:ext cx="10327008" cy="4815744"/>
              </a:xfrm>
            </p:spPr>
            <p:txBody>
              <a:bodyPr/>
              <a:lstStyle/>
              <a:p>
                <a:pPr>
                  <a:spcAft>
                    <a:spcPts val="1800"/>
                  </a:spcAft>
                </a:pPr>
                <a:r>
                  <a:rPr lang="en-US" sz="2400" dirty="0"/>
                  <a:t>We will assume that the response variable, </a:t>
                </a:r>
                <a14:m>
                  <m:oMath xmlns:m="http://schemas.openxmlformats.org/officeDocument/2006/math">
                    <m:r>
                      <a:rPr lang="en-US" sz="2400" b="0" i="1" smtClean="0">
                        <a:latin typeface="Cambria Math" panose="02040503050406030204" pitchFamily="18" charset="0"/>
                      </a:rPr>
                      <m:t>𝑌</m:t>
                    </m:r>
                  </m:oMath>
                </a14:m>
                <a:r>
                  <a:rPr lang="en-US" sz="2400" dirty="0"/>
                  <a:t>, relates to the predictors, </a:t>
                </a:r>
                <a14:m>
                  <m:oMath xmlns:m="http://schemas.openxmlformats.org/officeDocument/2006/math">
                    <m:r>
                      <a:rPr lang="en-US" sz="2400" b="0" i="1" smtClean="0">
                        <a:latin typeface="Cambria Math" panose="02040503050406030204" pitchFamily="18" charset="0"/>
                      </a:rPr>
                      <m:t>𝑋</m:t>
                    </m:r>
                  </m:oMath>
                </a14:m>
                <a:r>
                  <a:rPr lang="en-US" sz="2400" dirty="0"/>
                  <a:t>, through some unknown function expressed generally as:</a:t>
                </a:r>
              </a:p>
              <a:p>
                <a:pPr>
                  <a:spcAft>
                    <a:spcPts val="18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𝑌</m:t>
                      </m:r>
                      <m:r>
                        <a:rPr lang="en-US" sz="2400" b="0" i="1" smtClean="0">
                          <a:latin typeface="Cambria Math" charset="0"/>
                        </a:rPr>
                        <m:t>=</m:t>
                      </m:r>
                      <m:r>
                        <a:rPr lang="en-US" sz="2400" b="0" i="1" smtClean="0">
                          <a:latin typeface="Cambria Math"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charset="0"/>
                        </a:rPr>
                        <m:t>+</m:t>
                      </m:r>
                      <m:r>
                        <a:rPr lang="en-US" sz="2400" b="0" i="1" smtClean="0">
                          <a:latin typeface="Cambria Math" charset="0"/>
                        </a:rPr>
                        <m:t>𝜀</m:t>
                      </m:r>
                    </m:oMath>
                  </m:oMathPara>
                </a14:m>
                <a:endParaRPr lang="en-US" sz="2400" b="0" dirty="0"/>
              </a:p>
              <a:p>
                <a:pPr>
                  <a:spcAft>
                    <a:spcPts val="1800"/>
                  </a:spcAft>
                </a:pPr>
                <a:r>
                  <a:rPr lang="en-US" sz="2400" dirty="0"/>
                  <a:t>Here, </a:t>
                </a:r>
                <a14:m>
                  <m:oMath xmlns:m="http://schemas.openxmlformats.org/officeDocument/2006/math">
                    <m:r>
                      <a:rPr lang="en-US" sz="2400" b="0" i="1" smtClean="0">
                        <a:latin typeface="Cambria Math" charset="0"/>
                      </a:rPr>
                      <m:t>𝑓</m:t>
                    </m:r>
                  </m:oMath>
                </a14:m>
                <a:r>
                  <a:rPr lang="en-US" sz="2400" dirty="0"/>
                  <a:t> is the unknown function expressing an underlying rule for relating </a:t>
                </a:r>
                <a14:m>
                  <m:oMath xmlns:m="http://schemas.openxmlformats.org/officeDocument/2006/math">
                    <m:r>
                      <a:rPr lang="en-US" sz="2400" b="0" i="1" smtClean="0">
                        <a:latin typeface="Cambria Math" panose="02040503050406030204" pitchFamily="18" charset="0"/>
                      </a:rPr>
                      <m:t>𝑌</m:t>
                    </m:r>
                  </m:oMath>
                </a14:m>
                <a:r>
                  <a:rPr lang="en-US" sz="2400" dirty="0"/>
                  <a:t> to </a:t>
                </a:r>
                <a14:m>
                  <m:oMath xmlns:m="http://schemas.openxmlformats.org/officeDocument/2006/math">
                    <m:r>
                      <a:rPr lang="en-US" sz="2400" b="0" i="1" smtClean="0">
                        <a:latin typeface="Cambria Math" panose="02040503050406030204" pitchFamily="18" charset="0"/>
                      </a:rPr>
                      <m:t>𝑋</m:t>
                    </m:r>
                  </m:oMath>
                </a14:m>
                <a:r>
                  <a:rPr lang="en-US" sz="2400" dirty="0"/>
                  <a:t>, </a:t>
                </a:r>
                <a14:m>
                  <m:oMath xmlns:m="http://schemas.openxmlformats.org/officeDocument/2006/math">
                    <m:r>
                      <a:rPr lang="en-US" sz="2400" i="1">
                        <a:latin typeface="Cambria Math" charset="0"/>
                      </a:rPr>
                      <m:t>𝜀</m:t>
                    </m:r>
                    <m:r>
                      <a:rPr lang="en-US" sz="2400" b="0" i="0" smtClean="0">
                        <a:latin typeface="Cambria Math" charset="0"/>
                      </a:rPr>
                      <m:t> </m:t>
                    </m:r>
                  </m:oMath>
                </a14:m>
                <a:r>
                  <a:rPr lang="en-US" sz="2400" dirty="0"/>
                  <a:t>is the random amount (unrelated to </a:t>
                </a:r>
                <a14:m>
                  <m:oMath xmlns:m="http://schemas.openxmlformats.org/officeDocument/2006/math">
                    <m:r>
                      <a:rPr lang="en-US" sz="2400" b="0" i="1" smtClean="0">
                        <a:latin typeface="Cambria Math" panose="02040503050406030204" pitchFamily="18" charset="0"/>
                      </a:rPr>
                      <m:t>𝑋</m:t>
                    </m:r>
                  </m:oMath>
                </a14:m>
                <a:r>
                  <a:rPr lang="en-US" sz="2400" dirty="0"/>
                  <a:t>) that </a:t>
                </a:r>
                <a14:m>
                  <m:oMath xmlns:m="http://schemas.openxmlformats.org/officeDocument/2006/math">
                    <m:r>
                      <a:rPr lang="en-US" sz="2400" b="0" i="1" smtClean="0">
                        <a:latin typeface="Cambria Math" panose="02040503050406030204" pitchFamily="18" charset="0"/>
                      </a:rPr>
                      <m:t>𝑌</m:t>
                    </m:r>
                  </m:oMath>
                </a14:m>
                <a:r>
                  <a:rPr lang="en-US" sz="2400" dirty="0"/>
                  <a:t> differs from the rule </a:t>
                </a:r>
                <a14:m>
                  <m:oMath xmlns:m="http://schemas.openxmlformats.org/officeDocument/2006/math">
                    <m:r>
                      <a:rPr lang="en-US" sz="2400" b="0" i="1" smtClean="0">
                        <a:latin typeface="Cambria Math"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charset="0"/>
                      </a:rPr>
                      <m:t>.</m:t>
                    </m:r>
                  </m:oMath>
                </a14:m>
                <a:endParaRPr lang="en-US" sz="2400" dirty="0"/>
              </a:p>
              <a:p>
                <a:pPr>
                  <a:spcAft>
                    <a:spcPts val="1800"/>
                  </a:spcAft>
                </a:pPr>
                <a:endParaRPr lang="en-US" sz="2400" dirty="0"/>
              </a:p>
              <a:p>
                <a:pPr>
                  <a:spcAft>
                    <a:spcPts val="1800"/>
                  </a:spcAft>
                </a:pPr>
                <a:r>
                  <a:rPr lang="en-US" sz="2400" dirty="0"/>
                  <a:t>A </a:t>
                </a:r>
                <a:r>
                  <a:rPr lang="en-US" sz="2400" b="1" i="1" dirty="0"/>
                  <a:t>statistical model</a:t>
                </a:r>
                <a:r>
                  <a:rPr lang="en-US" sz="2400" b="1" dirty="0"/>
                  <a:t> </a:t>
                </a:r>
                <a:r>
                  <a:rPr lang="en-US" sz="2400" dirty="0"/>
                  <a:t>is any algorithm that estimates </a:t>
                </a:r>
                <a14:m>
                  <m:oMath xmlns:m="http://schemas.openxmlformats.org/officeDocument/2006/math">
                    <m:r>
                      <a:rPr lang="en-US" sz="2400" i="1">
                        <a:latin typeface="Cambria Math" charset="0"/>
                      </a:rPr>
                      <m:t>𝑓</m:t>
                    </m:r>
                  </m:oMath>
                </a14:m>
                <a:r>
                  <a:rPr lang="en-US" sz="2400" dirty="0"/>
                  <a:t>. We denote the estimated function as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charset="0"/>
                          </a:rPr>
                          <m:t>𝑓</m:t>
                        </m:r>
                        <m:r>
                          <a:rPr lang="en-US" sz="2400" b="0" i="1" smtClean="0">
                            <a:latin typeface="Cambria Math" charset="0"/>
                          </a:rPr>
                          <m:t>.</m:t>
                        </m:r>
                      </m:e>
                    </m:acc>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7"/>
                <a:ext cx="10327008" cy="4815744"/>
              </a:xfrm>
              <a:blipFill>
                <a:blip r:embed="rId3"/>
                <a:stretch>
                  <a:fillRect l="-860" t="-787" r="-14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10</a:t>
            </a:fld>
            <a:endParaRPr lang="en-US"/>
          </a:p>
        </p:txBody>
      </p:sp>
    </p:spTree>
    <p:extLst>
      <p:ext uri="{BB962C8B-B14F-4D97-AF65-F5344CB8AC3E}">
        <p14:creationId xmlns:p14="http://schemas.microsoft.com/office/powerpoint/2010/main" val="133606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D46D7-E3F3-D944-A662-F1E6E18E4F47}"/>
              </a:ext>
            </a:extLst>
          </p:cNvPr>
          <p:cNvSpPr>
            <a:spLocks noGrp="1"/>
          </p:cNvSpPr>
          <p:nvPr>
            <p:ph type="title"/>
          </p:nvPr>
        </p:nvSpPr>
        <p:spPr/>
        <p:txBody>
          <a:bodyPr/>
          <a:lstStyle/>
          <a:p>
            <a:r>
              <a:rPr lang="en-US" dirty="0"/>
              <a:t>Example: predicting sales</a:t>
            </a:r>
          </a:p>
        </p:txBody>
      </p:sp>
      <p:sp>
        <p:nvSpPr>
          <p:cNvPr id="3" name="Content Placeholder 2">
            <a:extLst>
              <a:ext uri="{FF2B5EF4-FFF2-40B4-BE49-F238E27FC236}">
                <a16:creationId xmlns:a16="http://schemas.microsoft.com/office/drawing/2014/main" id="{B2ACE7FC-53A0-B746-B0FA-EBA400E78559}"/>
              </a:ext>
            </a:extLst>
          </p:cNvPr>
          <p:cNvSpPr>
            <a:spLocks noGrp="1"/>
          </p:cNvSpPr>
          <p:nvPr>
            <p:ph idx="1"/>
          </p:nvPr>
        </p:nvSpPr>
        <p:spPr/>
        <p:txBody>
          <a:bodyPr/>
          <a:lstStyle/>
          <a:p>
            <a:r>
              <a:rPr lang="en-US" b="1" dirty="0">
                <a:solidFill>
                  <a:schemeClr val="accent1">
                    <a:lumMod val="75000"/>
                  </a:schemeClr>
                </a:solidFill>
              </a:rPr>
              <a:t>Motivation</a:t>
            </a:r>
            <a:r>
              <a:rPr lang="en-US" dirty="0"/>
              <a:t>: Predict Sales</a:t>
            </a:r>
          </a:p>
          <a:p>
            <a:r>
              <a:rPr lang="en-US" dirty="0"/>
              <a:t>Build a model to </a:t>
            </a:r>
            <a:r>
              <a:rPr lang="en-US" b="1" dirty="0">
                <a:solidFill>
                  <a:schemeClr val="accent1">
                    <a:lumMod val="75000"/>
                  </a:schemeClr>
                </a:solidFill>
              </a:rPr>
              <a:t>predict</a:t>
            </a:r>
            <a:r>
              <a:rPr lang="en-US" dirty="0"/>
              <a:t> sales based on TV budget 	</a:t>
            </a:r>
          </a:p>
        </p:txBody>
      </p:sp>
      <p:sp>
        <p:nvSpPr>
          <p:cNvPr id="4" name="Slide Number Placeholder 3">
            <a:extLst>
              <a:ext uri="{FF2B5EF4-FFF2-40B4-BE49-F238E27FC236}">
                <a16:creationId xmlns:a16="http://schemas.microsoft.com/office/drawing/2014/main" id="{A8E03F3E-1D55-8648-9F21-C9842658CBF2}"/>
              </a:ext>
            </a:extLst>
          </p:cNvPr>
          <p:cNvSpPr>
            <a:spLocks noGrp="1"/>
          </p:cNvSpPr>
          <p:nvPr>
            <p:ph type="sldNum" sz="quarter" idx="12"/>
          </p:nvPr>
        </p:nvSpPr>
        <p:spPr/>
        <p:txBody>
          <a:bodyPr/>
          <a:lstStyle/>
          <a:p>
            <a:fld id="{81B7CCDB-6D39-0547-B7B3-C80E39D6513A}" type="slidenum">
              <a:rPr lang="en-US" smtClean="0"/>
              <a:t>11</a:t>
            </a:fld>
            <a:endParaRPr lang="en-US"/>
          </a:p>
        </p:txBody>
      </p:sp>
      <p:pic>
        <p:nvPicPr>
          <p:cNvPr id="6" name="Picture 5">
            <a:extLst>
              <a:ext uri="{FF2B5EF4-FFF2-40B4-BE49-F238E27FC236}">
                <a16:creationId xmlns:a16="http://schemas.microsoft.com/office/drawing/2014/main" id="{32E1B2C0-4383-594B-8936-691B84606F53}"/>
              </a:ext>
            </a:extLst>
          </p:cNvPr>
          <p:cNvPicPr>
            <a:picLocks noChangeAspect="1"/>
          </p:cNvPicPr>
          <p:nvPr/>
        </p:nvPicPr>
        <p:blipFill>
          <a:blip r:embed="rId2"/>
          <a:stretch>
            <a:fillRect/>
          </a:stretch>
        </p:blipFill>
        <p:spPr>
          <a:xfrm>
            <a:off x="833415" y="2588446"/>
            <a:ext cx="4630067" cy="3423294"/>
          </a:xfrm>
          <a:prstGeom prst="rect">
            <a:avLst/>
          </a:prstGeom>
        </p:spPr>
      </p:pic>
      <p:sp>
        <p:nvSpPr>
          <p:cNvPr id="7" name="Content Placeholder 2">
            <a:extLst>
              <a:ext uri="{FF2B5EF4-FFF2-40B4-BE49-F238E27FC236}">
                <a16:creationId xmlns:a16="http://schemas.microsoft.com/office/drawing/2014/main" id="{E0479149-D931-3C43-AAF2-15107A8489AB}"/>
              </a:ext>
            </a:extLst>
          </p:cNvPr>
          <p:cNvSpPr txBox="1">
            <a:spLocks/>
          </p:cNvSpPr>
          <p:nvPr/>
        </p:nvSpPr>
        <p:spPr>
          <a:xfrm>
            <a:off x="5907314" y="2965817"/>
            <a:ext cx="5935394" cy="188604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tx1">
                    <a:lumMod val="75000"/>
                    <a:lumOff val="25000"/>
                  </a:schemeClr>
                </a:solidFill>
              </a:rPr>
              <a:t>The response, </a:t>
            </a:r>
            <a:r>
              <a:rPr lang="en-US" dirty="0">
                <a:solidFill>
                  <a:schemeClr val="tx2">
                    <a:lumMod val="60000"/>
                    <a:lumOff val="40000"/>
                  </a:schemeClr>
                </a:solidFill>
              </a:rPr>
              <a:t>y,</a:t>
            </a:r>
            <a:r>
              <a:rPr lang="en-US" dirty="0">
                <a:solidFill>
                  <a:schemeClr val="tx1">
                    <a:lumMod val="75000"/>
                    <a:lumOff val="25000"/>
                  </a:schemeClr>
                </a:solidFill>
              </a:rPr>
              <a:t> is the sales</a:t>
            </a:r>
          </a:p>
          <a:p>
            <a:r>
              <a:rPr lang="en-US" dirty="0">
                <a:solidFill>
                  <a:schemeClr val="tx1">
                    <a:lumMod val="75000"/>
                    <a:lumOff val="25000"/>
                  </a:schemeClr>
                </a:solidFill>
              </a:rPr>
              <a:t>The predictor, </a:t>
            </a:r>
            <a:r>
              <a:rPr lang="en-US" dirty="0">
                <a:solidFill>
                  <a:schemeClr val="tx2">
                    <a:lumMod val="60000"/>
                    <a:lumOff val="40000"/>
                  </a:schemeClr>
                </a:solidFill>
              </a:rPr>
              <a:t>x</a:t>
            </a:r>
            <a:r>
              <a:rPr lang="en-US" dirty="0">
                <a:solidFill>
                  <a:schemeClr val="tx1">
                    <a:lumMod val="75000"/>
                    <a:lumOff val="25000"/>
                  </a:schemeClr>
                </a:solidFill>
              </a:rPr>
              <a:t>, is TV budget</a:t>
            </a:r>
            <a:endParaRPr lang="en-US" b="1" dirty="0">
              <a:solidFill>
                <a:schemeClr val="tx1">
                  <a:lumMod val="75000"/>
                  <a:lumOff val="25000"/>
                </a:schemeClr>
              </a:solidFill>
            </a:endParaRPr>
          </a:p>
          <a:p>
            <a:endParaRPr lang="en-US" dirty="0">
              <a:solidFill>
                <a:schemeClr val="tx1">
                  <a:lumMod val="75000"/>
                  <a:lumOff val="25000"/>
                </a:schemeClr>
              </a:solidFill>
            </a:endParaRPr>
          </a:p>
        </p:txBody>
      </p:sp>
    </p:spTree>
    <p:extLst>
      <p:ext uri="{BB962C8B-B14F-4D97-AF65-F5344CB8AC3E}">
        <p14:creationId xmlns:p14="http://schemas.microsoft.com/office/powerpoint/2010/main" val="3875336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AEBD50D-B36D-7B4F-AAAF-E58223053A36}"/>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7" name="Rounded Rectangular Callout 16"/>
          <p:cNvSpPr/>
          <p:nvPr/>
        </p:nvSpPr>
        <p:spPr>
          <a:xfrm flipH="1">
            <a:off x="8871679" y="6023424"/>
            <a:ext cx="698206" cy="523073"/>
          </a:xfrm>
          <a:prstGeom prst="wedgeRoundRectCallout">
            <a:avLst>
              <a:gd name="adj1" fmla="val 160316"/>
              <a:gd name="adj2" fmla="val -10607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930735" y="6082729"/>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x</a:t>
            </a:r>
          </a:p>
        </p:txBody>
      </p:sp>
      <p:grpSp>
        <p:nvGrpSpPr>
          <p:cNvPr id="21" name="Group 20"/>
          <p:cNvGrpSpPr/>
          <p:nvPr/>
        </p:nvGrpSpPr>
        <p:grpSpPr>
          <a:xfrm>
            <a:off x="1344038" y="2719006"/>
            <a:ext cx="698206" cy="523073"/>
            <a:chOff x="1344038" y="2719006"/>
            <a:chExt cx="698206" cy="523073"/>
          </a:xfrm>
        </p:grpSpPr>
        <p:sp>
          <p:nvSpPr>
            <p:cNvPr id="19" name="Rounded Rectangular Callout 18"/>
            <p:cNvSpPr/>
            <p:nvPr/>
          </p:nvSpPr>
          <p:spPr>
            <a:xfrm flipH="1">
              <a:off x="1344038" y="2719006"/>
              <a:ext cx="698206" cy="523073"/>
            </a:xfrm>
            <a:prstGeom prst="wedgeRoundRectCallout">
              <a:avLst>
                <a:gd name="adj1" fmla="val -150051"/>
                <a:gd name="adj2" fmla="val 5915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403094" y="2765098"/>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y</a:t>
              </a:r>
            </a:p>
          </p:txBody>
        </p:sp>
      </p:grpSp>
    </p:spTree>
    <p:extLst>
      <p:ext uri="{BB962C8B-B14F-4D97-AF65-F5344CB8AC3E}">
        <p14:creationId xmlns:p14="http://schemas.microsoft.com/office/powerpoint/2010/main" val="1124648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549469-8AF1-9940-B998-470C6F7A3294}"/>
              </a:ext>
            </a:extLst>
          </p:cNvPr>
          <p:cNvPicPr>
            <a:picLocks noChangeAspect="1"/>
          </p:cNvPicPr>
          <p:nvPr/>
        </p:nvPicPr>
        <p:blipFill>
          <a:blip r:embed="rId2"/>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5" name="Freeform 4"/>
          <p:cNvSpPr/>
          <p:nvPr/>
        </p:nvSpPr>
        <p:spPr>
          <a:xfrm>
            <a:off x="5798873" y="1991638"/>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ounded Rectangular Callout 13"/>
              <p:cNvSpPr/>
              <p:nvPr/>
            </p:nvSpPr>
            <p:spPr>
              <a:xfrm flipH="1">
                <a:off x="6312351" y="3390900"/>
                <a:ext cx="1864752" cy="963542"/>
              </a:xfrm>
              <a:prstGeom prst="wedgeRoundRectCallout">
                <a:avLst>
                  <a:gd name="adj1" fmla="val 69233"/>
                  <a:gd name="adj2" fmla="val 119092"/>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What is the value of </a:t>
                </a:r>
                <a:r>
                  <a:rPr lang="en-US" i="1" dirty="0">
                    <a:solidFill>
                      <a:schemeClr val="tx1"/>
                    </a:solidFill>
                    <a:latin typeface="Karla" charset="0"/>
                    <a:ea typeface="Karla" charset="0"/>
                    <a:cs typeface="Karla" charset="0"/>
                  </a:rPr>
                  <a:t>y</a:t>
                </a:r>
                <a:r>
                  <a:rPr lang="en-US" dirty="0">
                    <a:solidFill>
                      <a:schemeClr val="tx1"/>
                    </a:solidFill>
                    <a:latin typeface="Karla" charset="0"/>
                    <a:ea typeface="Karla" charset="0"/>
                    <a:cs typeface="Karla" charset="0"/>
                  </a:rPr>
                  <a:t> at this </a:t>
                </a:r>
                <a14:m>
                  <m:oMath xmlns:m="http://schemas.openxmlformats.org/officeDocument/2006/math">
                    <m:r>
                      <a:rPr lang="en-US" b="0" i="1" smtClean="0">
                        <a:solidFill>
                          <a:schemeClr val="tx1"/>
                        </a:solidFill>
                        <a:latin typeface="Cambria Math" charset="0"/>
                        <a:ea typeface="Karla" charset="0"/>
                        <a:cs typeface="Karla" charset="0"/>
                      </a:rPr>
                      <m:t>𝑥</m:t>
                    </m:r>
                  </m:oMath>
                </a14:m>
                <a:r>
                  <a:rPr lang="en-US" dirty="0">
                    <a:solidFill>
                      <a:schemeClr val="tx1"/>
                    </a:solidFill>
                    <a:latin typeface="Karla" charset="0"/>
                    <a:ea typeface="Karla" charset="0"/>
                    <a:cs typeface="Karla" charset="0"/>
                  </a:rPr>
                  <a:t>?</a:t>
                </a:r>
              </a:p>
            </p:txBody>
          </p:sp>
        </mc:Choice>
        <mc:Fallback xmlns="">
          <p:sp>
            <p:nvSpPr>
              <p:cNvPr id="14" name="Rounded Rectangular Callout 13"/>
              <p:cNvSpPr>
                <a:spLocks noRot="1" noChangeAspect="1" noMove="1" noResize="1" noEditPoints="1" noAdjustHandles="1" noChangeArrowheads="1" noChangeShapeType="1" noTextEdit="1"/>
              </p:cNvSpPr>
              <p:nvPr/>
            </p:nvSpPr>
            <p:spPr>
              <a:xfrm flipH="1">
                <a:off x="6312351" y="3390900"/>
                <a:ext cx="1864752" cy="963542"/>
              </a:xfrm>
              <a:prstGeom prst="wedgeRoundRectCallout">
                <a:avLst>
                  <a:gd name="adj1" fmla="val 69233"/>
                  <a:gd name="adj2" fmla="val 119092"/>
                  <a:gd name="adj3" fmla="val 16667"/>
                </a:avLst>
              </a:prstGeom>
              <a:blipFill rotWithShape="0">
                <a:blip r:embed="rId3"/>
                <a:stretch>
                  <a:fillRect/>
                </a:stretch>
              </a:blipFill>
              <a:ln w="15875" cap="rnd" cmpd="thickThin">
                <a:solidFill>
                  <a:schemeClr val="tx1">
                    <a:lumMod val="75000"/>
                    <a:lumOff val="25000"/>
                  </a:schemeClr>
                </a:solid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61190" y="956458"/>
                <a:ext cx="4504759"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H</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ow</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do</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we</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pred</m:t>
                    </m:r>
                    <m:r>
                      <m:rPr>
                        <m:sty m:val="p"/>
                      </m:rPr>
                      <a:rPr lang="en-US" sz="2400" b="0" i="1" smtClean="0">
                        <a:solidFill>
                          <a:schemeClr val="tx1">
                            <a:lumMod val="75000"/>
                            <a:lumOff val="25000"/>
                          </a:schemeClr>
                        </a:solidFill>
                        <a:latin typeface="Cambria Math" panose="02040503050406030204" pitchFamily="18" charset="0"/>
                        <a:ea typeface="Karla" charset="0"/>
                        <a:cs typeface="Karla" charset="0"/>
                      </a:rPr>
                      <m:t>ic</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t</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y</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for</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some</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x</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61190" y="956458"/>
                <a:ext cx="4504759" cy="461665"/>
              </a:xfrm>
              <a:prstGeom prst="rect">
                <a:avLst/>
              </a:prstGeom>
              <a:blipFill>
                <a:blip r:embed="rId4"/>
                <a:stretch>
                  <a:fillRect l="-1966" t="-7895" b="-26316"/>
                </a:stretch>
              </a:blipFill>
            </p:spPr>
            <p:txBody>
              <a:bodyPr/>
              <a:lstStyle/>
              <a:p>
                <a:r>
                  <a:rPr lang="en-US">
                    <a:noFill/>
                  </a:rPr>
                  <a:t> </a:t>
                </a:r>
              </a:p>
            </p:txBody>
          </p:sp>
        </mc:Fallback>
      </mc:AlternateContent>
      <p:sp>
        <p:nvSpPr>
          <p:cNvPr id="3" name="Connector 2"/>
          <p:cNvSpPr/>
          <p:nvPr/>
        </p:nvSpPr>
        <p:spPr>
          <a:xfrm flipH="1">
            <a:off x="5773125" y="5071017"/>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4580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5" name="Freeform 4"/>
          <p:cNvSpPr/>
          <p:nvPr/>
        </p:nvSpPr>
        <p:spPr>
          <a:xfrm>
            <a:off x="7013897" y="1979112"/>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flipH="1">
            <a:off x="9133095" y="3831369"/>
            <a:ext cx="1351190" cy="523073"/>
          </a:xfrm>
          <a:prstGeom prst="wedgeRoundRectCallout">
            <a:avLst>
              <a:gd name="adj1" fmla="val 202113"/>
              <a:gd name="adj2" fmla="val 18511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or this one?</a:t>
            </a:r>
          </a:p>
        </p:txBody>
      </p:sp>
      <p:sp>
        <p:nvSpPr>
          <p:cNvPr id="10" name="Connector 9"/>
          <p:cNvSpPr/>
          <p:nvPr/>
        </p:nvSpPr>
        <p:spPr>
          <a:xfrm flipH="1">
            <a:off x="6991036"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673F545-A6FE-664D-9AAC-AE47A939464C}"/>
              </a:ext>
            </a:extLst>
          </p:cNvPr>
          <p:cNvPicPr>
            <a:picLocks noChangeAspect="1"/>
          </p:cNvPicPr>
          <p:nvPr/>
        </p:nvPicPr>
        <p:blipFill>
          <a:blip r:embed="rId2"/>
          <a:stretch>
            <a:fillRect/>
          </a:stretch>
        </p:blipFill>
        <p:spPr>
          <a:xfrm>
            <a:off x="2615181" y="1461334"/>
            <a:ext cx="6857999" cy="457199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B0A85E-A0F4-A048-A298-20C2F1E773FA}"/>
                  </a:ext>
                </a:extLst>
              </p:cNvPr>
              <p:cNvSpPr txBox="1"/>
              <p:nvPr/>
            </p:nvSpPr>
            <p:spPr>
              <a:xfrm>
                <a:off x="661190" y="956458"/>
                <a:ext cx="4504759"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H</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ow</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do</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we</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pred</m:t>
                    </m:r>
                    <m:r>
                      <m:rPr>
                        <m:sty m:val="p"/>
                      </m:rPr>
                      <a:rPr lang="en-US" sz="2400" b="0" i="1" smtClean="0">
                        <a:solidFill>
                          <a:schemeClr val="tx1">
                            <a:lumMod val="75000"/>
                            <a:lumOff val="25000"/>
                          </a:schemeClr>
                        </a:solidFill>
                        <a:latin typeface="Cambria Math" panose="02040503050406030204" pitchFamily="18" charset="0"/>
                        <a:ea typeface="Karla" charset="0"/>
                        <a:cs typeface="Karla" charset="0"/>
                      </a:rPr>
                      <m:t>ic</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t</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y</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for</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some</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x</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1" name="TextBox 10">
                <a:extLst>
                  <a:ext uri="{FF2B5EF4-FFF2-40B4-BE49-F238E27FC236}">
                    <a16:creationId xmlns:a16="http://schemas.microsoft.com/office/drawing/2014/main" id="{95B0A85E-A0F4-A048-A298-20C2F1E773FA}"/>
                  </a:ext>
                </a:extLst>
              </p:cNvPr>
              <p:cNvSpPr txBox="1">
                <a:spLocks noRot="1" noChangeAspect="1" noMove="1" noResize="1" noEditPoints="1" noAdjustHandles="1" noChangeArrowheads="1" noChangeShapeType="1" noTextEdit="1"/>
              </p:cNvSpPr>
              <p:nvPr/>
            </p:nvSpPr>
            <p:spPr>
              <a:xfrm>
                <a:off x="661190" y="956458"/>
                <a:ext cx="4504759" cy="461665"/>
              </a:xfrm>
              <a:prstGeom prst="rect">
                <a:avLst/>
              </a:prstGeom>
              <a:blipFill>
                <a:blip r:embed="rId3"/>
                <a:stretch>
                  <a:fillRect l="-1966" t="-7895" b="-26316"/>
                </a:stretch>
              </a:blipFill>
            </p:spPr>
            <p:txBody>
              <a:bodyPr/>
              <a:lstStyle/>
              <a:p>
                <a:r>
                  <a:rPr lang="en-US">
                    <a:noFill/>
                  </a:rPr>
                  <a:t> </a:t>
                </a:r>
              </a:p>
            </p:txBody>
          </p:sp>
        </mc:Fallback>
      </mc:AlternateContent>
    </p:spTree>
    <p:extLst>
      <p:ext uri="{BB962C8B-B14F-4D97-AF65-F5344CB8AC3E}">
        <p14:creationId xmlns:p14="http://schemas.microsoft.com/office/powerpoint/2010/main" val="466511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a:xfrm>
            <a:off x="8506799" y="6313606"/>
            <a:ext cx="2844800" cy="365125"/>
          </a:xfrm>
        </p:spPr>
        <p:txBody>
          <a:bodyPr/>
          <a:lstStyle/>
          <a:p>
            <a:fld id="{81B7CCDB-6D39-0547-B7B3-C80E39D6513A}" type="slidenum">
              <a:rPr lang="en-US" smtClean="0"/>
              <a:t>15</a:t>
            </a:fld>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655958" y="902522"/>
                <a:ext cx="6857647" cy="615874"/>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Simple idea is to take the mean of all </a:t>
                </a:r>
                <a:r>
                  <a:rPr lang="en-US" sz="2400" i="1" dirty="0">
                    <a:solidFill>
                      <a:schemeClr val="tx1">
                        <a:lumMod val="75000"/>
                        <a:lumOff val="25000"/>
                      </a:schemeClr>
                    </a:solidFill>
                    <a:latin typeface="Karla" charset="0"/>
                    <a:ea typeface="Karla" charset="0"/>
                    <a:cs typeface="Karla" charset="0"/>
                  </a:rPr>
                  <a:t>y’s</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f>
                      <m:fPr>
                        <m:ctrlPr>
                          <a:rPr lang="mr-IN" sz="2400" b="0" i="1" dirty="0" smtClean="0">
                            <a:solidFill>
                              <a:schemeClr val="tx1">
                                <a:lumMod val="75000"/>
                                <a:lumOff val="25000"/>
                              </a:schemeClr>
                            </a:solidFill>
                            <a:latin typeface="Cambria Math" panose="02040503050406030204" pitchFamily="18" charset="0"/>
                            <a:ea typeface="Karla" charset="0"/>
                            <a:cs typeface="Karla" charset="0"/>
                          </a:rPr>
                        </m:ctrlPr>
                      </m:fPr>
                      <m:num>
                        <m:r>
                          <a:rPr lang="en-US" sz="2400" b="0" i="1" dirty="0" smtClean="0">
                            <a:solidFill>
                              <a:schemeClr val="tx1">
                                <a:lumMod val="75000"/>
                                <a:lumOff val="25000"/>
                              </a:schemeClr>
                            </a:solidFill>
                            <a:latin typeface="Cambria Math" panose="02040503050406030204" pitchFamily="18" charset="0"/>
                            <a:ea typeface="Karla" charset="0"/>
                            <a:cs typeface="Karla" charset="0"/>
                          </a:rPr>
                          <m:t>1</m:t>
                        </m:r>
                      </m:num>
                      <m:den>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den>
                    </m:f>
                    <m:nary>
                      <m:naryPr>
                        <m:chr m:val="∑"/>
                        <m:ctrlPr>
                          <a:rPr lang="is-IS" sz="2400" b="0" i="1" dirty="0" smtClean="0">
                            <a:solidFill>
                              <a:schemeClr val="tx1">
                                <a:lumMod val="75000"/>
                                <a:lumOff val="25000"/>
                              </a:schemeClr>
                            </a:solidFill>
                            <a:latin typeface="Cambria Math" panose="02040503050406030204" pitchFamily="18" charset="0"/>
                            <a:ea typeface="Karla" charset="0"/>
                            <a:cs typeface="Karla" charset="0"/>
                          </a:rPr>
                        </m:ctrlPr>
                      </m:naryPr>
                      <m:sub>
                        <m:r>
                          <m:rPr>
                            <m:brk m:alnAt="23"/>
                          </m:rPr>
                          <a:rPr lang="en-US" sz="2400" b="0" i="1" dirty="0" smtClean="0">
                            <a:solidFill>
                              <a:schemeClr val="tx1">
                                <a:lumMod val="75000"/>
                                <a:lumOff val="25000"/>
                              </a:schemeClr>
                            </a:solidFill>
                            <a:latin typeface="Cambria Math" panose="02040503050406030204" pitchFamily="18" charset="0"/>
                            <a:ea typeface="Karla" charset="0"/>
                            <a:cs typeface="Karla" charset="0"/>
                          </a:rPr>
                          <m:t>1</m:t>
                        </m:r>
                      </m:sub>
                      <m:sup>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sup>
                      <m:e>
                        <m:sSub>
                          <m:sSubPr>
                            <m:ctrlPr>
                              <a:rPr lang="en-US" sz="2400" b="0" i="1" dirty="0"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dirty="0" smtClean="0">
                                <a:solidFill>
                                  <a:schemeClr val="tx1">
                                    <a:lumMod val="75000"/>
                                    <a:lumOff val="25000"/>
                                  </a:schemeClr>
                                </a:solidFill>
                                <a:latin typeface="Cambria Math" panose="02040503050406030204" pitchFamily="18" charset="0"/>
                                <a:ea typeface="Karla" charset="0"/>
                                <a:cs typeface="Karla" charset="0"/>
                              </a:rPr>
                              <m:t>𝑖</m:t>
                            </m:r>
                          </m:sub>
                        </m:sSub>
                      </m:e>
                    </m:nary>
                  </m:oMath>
                </a14:m>
                <a:endParaRPr lang="en-US" dirty="0">
                  <a:solidFill>
                    <a:schemeClr val="tx1">
                      <a:lumMod val="75000"/>
                      <a:lumOff val="25000"/>
                    </a:schemeClr>
                  </a:solidFill>
                  <a:latin typeface="Karla" charset="0"/>
                  <a:ea typeface="Karla" charset="0"/>
                  <a:cs typeface="Karla"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55958" y="902522"/>
                <a:ext cx="6857647" cy="615874"/>
              </a:xfrm>
              <a:prstGeom prst="rect">
                <a:avLst/>
              </a:prstGeom>
              <a:blipFill>
                <a:blip r:embed="rId2"/>
                <a:stretch>
                  <a:fillRect l="-1294" t="-80000" b="-128000"/>
                </a:stretch>
              </a:blipFill>
            </p:spPr>
            <p:txBody>
              <a:bodyPr/>
              <a:lstStyle/>
              <a:p>
                <a:r>
                  <a:rPr lang="en-US">
                    <a:noFill/>
                  </a:rPr>
                  <a:t> </a:t>
                </a:r>
              </a:p>
            </p:txBody>
          </p:sp>
        </mc:Fallback>
      </mc:AlternateContent>
      <p:cxnSp>
        <p:nvCxnSpPr>
          <p:cNvPr id="11" name="Straight Arrow Connector 10"/>
          <p:cNvCxnSpPr/>
          <p:nvPr/>
        </p:nvCxnSpPr>
        <p:spPr>
          <a:xfrm flipH="1">
            <a:off x="7302674" y="1831686"/>
            <a:ext cx="66722" cy="1800862"/>
          </a:xfrm>
          <a:prstGeom prst="straightConnector1">
            <a:avLst/>
          </a:prstGeom>
          <a:ln>
            <a:solidFill>
              <a:schemeClr val="tx2"/>
            </a:solidFill>
            <a:headEnd w="lg" len="lg"/>
            <a:tailEnd type="triangle"/>
          </a:ln>
          <a:effectLst/>
        </p:spPr>
        <p:style>
          <a:lnRef idx="2">
            <a:schemeClr val="accent1"/>
          </a:lnRef>
          <a:fillRef idx="0">
            <a:schemeClr val="accent1"/>
          </a:fillRef>
          <a:effectRef idx="1">
            <a:schemeClr val="accent1"/>
          </a:effectRef>
          <a:fontRef idx="minor">
            <a:schemeClr val="tx1"/>
          </a:fontRef>
        </p:style>
      </p:cxnSp>
      <p:sp>
        <p:nvSpPr>
          <p:cNvPr id="13" name="Left Brace 12"/>
          <p:cNvSpPr/>
          <p:nvPr/>
        </p:nvSpPr>
        <p:spPr>
          <a:xfrm rot="16200000">
            <a:off x="7193073" y="714316"/>
            <a:ext cx="352646" cy="1770518"/>
          </a:xfrm>
          <a:prstGeom prst="leftBrac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256955" y="1957841"/>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onnector 11"/>
          <p:cNvSpPr/>
          <p:nvPr/>
        </p:nvSpPr>
        <p:spPr>
          <a:xfrm flipH="1">
            <a:off x="7226571"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017818" y="3632548"/>
            <a:ext cx="4765964" cy="0"/>
          </a:xfrm>
          <a:prstGeom prst="line">
            <a:avLst/>
          </a:prstGeom>
          <a:ln w="22225">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E446D22-A807-1A44-A630-F024385105B2}"/>
              </a:ext>
            </a:extLst>
          </p:cNvPr>
          <p:cNvPicPr>
            <a:picLocks noChangeAspect="1"/>
          </p:cNvPicPr>
          <p:nvPr/>
        </p:nvPicPr>
        <p:blipFill>
          <a:blip r:embed="rId3"/>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269454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vs. Estimation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1177758"/>
                <a:ext cx="11009294" cy="5035152"/>
              </a:xfrm>
            </p:spPr>
            <p:txBody>
              <a:bodyPr/>
              <a:lstStyle/>
              <a:p>
                <a:pPr>
                  <a:spcAft>
                    <a:spcPts val="1800"/>
                  </a:spcAft>
                </a:pPr>
                <a:r>
                  <a:rPr lang="en-US" sz="2400" dirty="0">
                    <a:latin typeface="Karla" charset="0"/>
                    <a:ea typeface="Karla" charset="0"/>
                    <a:cs typeface="Karla" charset="0"/>
                  </a:rPr>
                  <a:t>For some problems, what's important is obtaining </a:t>
                </a:r>
                <a14:m>
                  <m:oMath xmlns:m="http://schemas.openxmlformats.org/officeDocument/2006/math">
                    <m:acc>
                      <m:accPr>
                        <m:chr m:val="̂"/>
                        <m:ctrlPr>
                          <a:rPr lang="en-US" sz="2400" i="1" smtClean="0">
                            <a:latin typeface="Cambria Math" panose="02040503050406030204" pitchFamily="18"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our estimate of </a:t>
                </a:r>
                <a14:m>
                  <m:oMath xmlns:m="http://schemas.openxmlformats.org/officeDocument/2006/math">
                    <m:r>
                      <a:rPr lang="en-US" sz="2400" b="0" i="1" smtClean="0">
                        <a:latin typeface="Cambria Math" panose="02040503050406030204" pitchFamily="18" charset="0"/>
                        <a:ea typeface="Karla" charset="0"/>
                        <a:cs typeface="Karla" charset="0"/>
                      </a:rPr>
                      <m:t>𝑓</m:t>
                    </m:r>
                  </m:oMath>
                </a14:m>
                <a:r>
                  <a:rPr lang="en-US" sz="2400" dirty="0">
                    <a:latin typeface="Karla" charset="0"/>
                    <a:ea typeface="Karla" charset="0"/>
                    <a:cs typeface="Karla" charset="0"/>
                  </a:rPr>
                  <a:t>. These are called </a:t>
                </a:r>
                <a:r>
                  <a:rPr lang="en-US" sz="2400" b="1" i="1" dirty="0">
                    <a:solidFill>
                      <a:schemeClr val="tx2">
                        <a:lumMod val="60000"/>
                        <a:lumOff val="40000"/>
                      </a:schemeClr>
                    </a:solidFill>
                    <a:latin typeface="Karla" charset="0"/>
                    <a:ea typeface="Karla" charset="0"/>
                    <a:cs typeface="Karla" charset="0"/>
                  </a:rPr>
                  <a:t>inference</a:t>
                </a:r>
                <a:r>
                  <a:rPr lang="en-US" sz="2400" dirty="0">
                    <a:latin typeface="Karla" charset="0"/>
                    <a:ea typeface="Karla" charset="0"/>
                    <a:cs typeface="Karla" charset="0"/>
                  </a:rPr>
                  <a:t> problems. </a:t>
                </a:r>
              </a:p>
              <a:p>
                <a:pPr>
                  <a:spcAft>
                    <a:spcPts val="1800"/>
                  </a:spcAft>
                </a:pPr>
                <a:r>
                  <a:rPr lang="en-US" sz="2400" dirty="0">
                    <a:latin typeface="Karla" charset="0"/>
                    <a:ea typeface="Karla" charset="0"/>
                    <a:cs typeface="Karla" charset="0"/>
                  </a:rPr>
                  <a:t>When we use a set of measurements, </a:t>
                </a:r>
                <a14:m>
                  <m:oMath xmlns:m="http://schemas.openxmlformats.org/officeDocument/2006/math">
                    <m:r>
                      <a:rPr lang="en-US" sz="2400" b="0" i="1" smtClean="0">
                        <a:latin typeface="Cambria Math" panose="02040503050406030204" pitchFamily="18"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panose="02040503050406030204" pitchFamily="18" charset="0"/>
                            <a:ea typeface="Karla" charset="0"/>
                            <a:cs typeface="Karla" charset="0"/>
                          </a:rPr>
                          <m:t>𝑥</m:t>
                        </m:r>
                      </m:e>
                      <m:sub>
                        <m:r>
                          <a:rPr lang="en-US" sz="2400" b="0" i="1" smtClean="0">
                            <a:latin typeface="Cambria Math" panose="02040503050406030204" pitchFamily="18" charset="0"/>
                            <a:ea typeface="Karla" charset="0"/>
                            <a:cs typeface="Karla" charset="0"/>
                          </a:rPr>
                          <m:t>𝑖</m:t>
                        </m:r>
                        <m:r>
                          <a:rPr lang="en-US" sz="2400" b="0" i="1" smtClean="0">
                            <a:latin typeface="Cambria Math" panose="02040503050406030204" pitchFamily="18" charset="0"/>
                            <a:ea typeface="Karla" charset="0"/>
                            <a:cs typeface="Karla" charset="0"/>
                          </a:rPr>
                          <m:t>,1</m:t>
                        </m:r>
                      </m:sub>
                    </m:sSub>
                    <m:r>
                      <a:rPr lang="en-US" sz="2400" b="0" i="1" smtClean="0">
                        <a:latin typeface="Cambria Math" panose="02040503050406030204" pitchFamily="18" charset="0"/>
                        <a:ea typeface="Karla" charset="0"/>
                        <a:cs typeface="Karla" charset="0"/>
                      </a:rPr>
                      <m:t>, …,</m:t>
                    </m:r>
                    <m:sSub>
                      <m:sSubPr>
                        <m:ctrlPr>
                          <a:rPr lang="en-US" sz="2400" i="1">
                            <a:latin typeface="Cambria Math" panose="02040503050406030204" pitchFamily="18"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b="0" i="1" smtClean="0">
                            <a:latin typeface="Cambria Math" panose="02040503050406030204" pitchFamily="18" charset="0"/>
                            <a:ea typeface="Karla" charset="0"/>
                            <a:cs typeface="Karla" charset="0"/>
                          </a:rPr>
                          <m:t>𝑝</m:t>
                        </m:r>
                      </m:sub>
                    </m:sSub>
                    <m:r>
                      <a:rPr lang="en-US" sz="2400" b="0" i="1" smtClean="0">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to predict a value for the response variable, we denote the </a:t>
                </a:r>
                <a:r>
                  <a:rPr lang="en-US" sz="2400" b="1" i="1" dirty="0">
                    <a:solidFill>
                      <a:schemeClr val="tx2">
                        <a:lumMod val="60000"/>
                        <a:lumOff val="40000"/>
                      </a:schemeClr>
                    </a:solidFill>
                    <a:latin typeface="Karla" charset="0"/>
                    <a:ea typeface="Karla" charset="0"/>
                    <a:cs typeface="Karla" charset="0"/>
                  </a:rPr>
                  <a:t>predicted</a:t>
                </a:r>
                <a:r>
                  <a:rPr lang="en-US" sz="2400" dirty="0">
                    <a:latin typeface="Karla" charset="0"/>
                    <a:ea typeface="Karla" charset="0"/>
                    <a:cs typeface="Karla" charset="0"/>
                  </a:rPr>
                  <a:t> value by:</a:t>
                </a:r>
              </a:p>
              <a:p>
                <a:pPr marL="274320">
                  <a:spcBef>
                    <a:spcPts val="24"/>
                  </a:spcBef>
                  <a:spcAft>
                    <a:spcPts val="1800"/>
                  </a:spcAft>
                </a:pPr>
                <a:r>
                  <a:rPr lang="en-US" sz="2400" dirty="0">
                    <a:latin typeface="Karla" charset="0"/>
                    <a:ea typeface="Karla" charset="0"/>
                    <a:cs typeface="Karla" charset="0"/>
                  </a:rPr>
                  <a:t>								 </a:t>
                </a:r>
                <a14:m>
                  <m:oMath xmlns:m="http://schemas.openxmlformats.org/officeDocument/2006/math">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panose="02040503050406030204" pitchFamily="18" charset="0"/>
                                <a:ea typeface="Karla" charset="0"/>
                                <a:cs typeface="Karla" charset="0"/>
                              </a:rPr>
                              <m:t>𝑦</m:t>
                            </m:r>
                          </m:e>
                        </m:acc>
                      </m:e>
                      <m:sub>
                        <m:r>
                          <a:rPr lang="en-US" sz="2400" b="0" i="1" smtClean="0">
                            <a:latin typeface="Cambria Math" panose="02040503050406030204" pitchFamily="18" charset="0"/>
                            <a:ea typeface="Karla" charset="0"/>
                            <a:cs typeface="Karla" charset="0"/>
                          </a:rPr>
                          <m:t>𝑖</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panose="02040503050406030204" pitchFamily="18" charset="0"/>
                            <a:ea typeface="Karla" charset="0"/>
                            <a:cs typeface="Karla" charset="0"/>
                          </a:rPr>
                          <m:t>𝑓</m:t>
                        </m:r>
                      </m:e>
                    </m:acc>
                    <m:r>
                      <a:rPr lang="en-US" sz="2400" i="1">
                        <a:latin typeface="Cambria Math" panose="02040503050406030204" pitchFamily="18"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,1</m:t>
                        </m:r>
                      </m:sub>
                    </m:sSub>
                    <m:r>
                      <a:rPr lang="en-US" sz="2400" i="1">
                        <a:latin typeface="Cambria Math" panose="02040503050406030204" pitchFamily="18" charset="0"/>
                        <a:ea typeface="Karla" charset="0"/>
                        <a:cs typeface="Karla" charset="0"/>
                      </a:rPr>
                      <m:t>, …,</m:t>
                    </m:r>
                    <m:sSub>
                      <m:sSubPr>
                        <m:ctrlPr>
                          <a:rPr lang="en-US" sz="2400" i="1">
                            <a:latin typeface="Cambria Math" panose="02040503050406030204" pitchFamily="18"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i="1">
                            <a:latin typeface="Cambria Math" panose="02040503050406030204" pitchFamily="18" charset="0"/>
                            <a:ea typeface="Karla" charset="0"/>
                            <a:cs typeface="Karla" charset="0"/>
                          </a:rPr>
                          <m:t>𝑝</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a:t>
                </a:r>
                <a:endParaRPr lang="en-US" sz="2400" i="1" dirty="0">
                  <a:latin typeface="Karla" charset="0"/>
                  <a:ea typeface="Karla" charset="0"/>
                  <a:cs typeface="Karla" charset="0"/>
                </a:endParaRPr>
              </a:p>
              <a:p>
                <a:pPr>
                  <a:spcBef>
                    <a:spcPts val="3024"/>
                  </a:spcBef>
                  <a:spcAft>
                    <a:spcPts val="1800"/>
                  </a:spcAft>
                </a:pPr>
                <a:r>
                  <a:rPr lang="en-US" sz="2400" dirty="0">
                    <a:latin typeface="Karla" charset="0"/>
                    <a:ea typeface="Karla" charset="0"/>
                    <a:cs typeface="Karla" charset="0"/>
                  </a:rPr>
                  <a:t>For some problems, we don't care about the specific form of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we just want to make our predictions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b="0" i="1" smtClean="0">
                            <a:latin typeface="Cambria Math" panose="02040503050406030204" pitchFamily="18" charset="0"/>
                            <a:ea typeface="Karla" charset="0"/>
                            <a:cs typeface="Karla" charset="0"/>
                          </a:rPr>
                          <m:t>𝑦</m:t>
                        </m:r>
                      </m:e>
                    </m:acc>
                  </m:oMath>
                </a14:m>
                <a:r>
                  <a:rPr lang="en-US" sz="2400" dirty="0">
                    <a:latin typeface="Karla" charset="0"/>
                    <a:ea typeface="Karla" charset="0"/>
                    <a:cs typeface="Karla" charset="0"/>
                  </a:rPr>
                  <a:t>’s as close to the observed values </a:t>
                </a:r>
                <a14:m>
                  <m:oMath xmlns:m="http://schemas.openxmlformats.org/officeDocument/2006/math">
                    <m:r>
                      <a:rPr lang="en-US" sz="2400" b="0" i="1" smtClean="0">
                        <a:latin typeface="Cambria Math" panose="02040503050406030204" pitchFamily="18" charset="0"/>
                        <a:ea typeface="Karla" charset="0"/>
                        <a:cs typeface="Karla" charset="0"/>
                      </a:rPr>
                      <m:t>𝑦</m:t>
                    </m:r>
                  </m:oMath>
                </a14:m>
                <a:r>
                  <a:rPr lang="en-US" sz="2400" dirty="0">
                    <a:latin typeface="Karla" charset="0"/>
                    <a:ea typeface="Karla" charset="0"/>
                    <a:cs typeface="Karla" charset="0"/>
                  </a:rPr>
                  <a:t>’s as possible. These are called </a:t>
                </a:r>
                <a:r>
                  <a:rPr lang="en-US" sz="2400" b="1" i="1" dirty="0">
                    <a:solidFill>
                      <a:schemeClr val="tx2">
                        <a:lumMod val="60000"/>
                        <a:lumOff val="40000"/>
                      </a:schemeClr>
                    </a:solidFill>
                    <a:latin typeface="Karla" charset="0"/>
                    <a:ea typeface="Karla" charset="0"/>
                    <a:cs typeface="Karla" charset="0"/>
                  </a:rPr>
                  <a:t>prediction problems</a:t>
                </a:r>
                <a:r>
                  <a:rPr lang="en-US" sz="2400" b="1" i="1" dirty="0">
                    <a:latin typeface="Karla" charset="0"/>
                    <a:ea typeface="Karla" charset="0"/>
                    <a:cs typeface="Karla" charset="0"/>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1177758"/>
                <a:ext cx="11009294" cy="5035152"/>
              </a:xfrm>
              <a:blipFill>
                <a:blip r:embed="rId2"/>
                <a:stretch>
                  <a:fillRect l="-807" t="-1008" r="-11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spTree>
    <p:extLst>
      <p:ext uri="{BB962C8B-B14F-4D97-AF65-F5344CB8AC3E}">
        <p14:creationId xmlns:p14="http://schemas.microsoft.com/office/powerpoint/2010/main" val="799648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FE446D22-A807-1A44-A630-F024385105B2}"/>
              </a:ext>
            </a:extLst>
          </p:cNvPr>
          <p:cNvPicPr>
            <a:picLocks noChangeAspect="1"/>
          </p:cNvPicPr>
          <p:nvPr/>
        </p:nvPicPr>
        <p:blipFill>
          <a:blip r:embed="rId3"/>
          <a:stretch>
            <a:fillRect/>
          </a:stretch>
        </p:blipFill>
        <p:spPr>
          <a:xfrm>
            <a:off x="2612717" y="1509164"/>
            <a:ext cx="6857999" cy="4571999"/>
          </a:xfrm>
          <a:prstGeom prst="rect">
            <a:avLst/>
          </a:prstGeom>
        </p:spPr>
      </p:pic>
      <p:sp>
        <p:nvSpPr>
          <p:cNvPr id="2" name="Title 1"/>
          <p:cNvSpPr>
            <a:spLocks noGrp="1"/>
          </p:cNvSpPr>
          <p:nvPr>
            <p:ph type="title"/>
          </p:nvPr>
        </p:nvSpPr>
        <p:spPr>
          <a:xfrm>
            <a:off x="337100" y="264361"/>
            <a:ext cx="11493416" cy="767276"/>
          </a:xfrm>
        </p:spPr>
        <p:txBody>
          <a:bodyPr/>
          <a:lstStyle/>
          <a:p>
            <a:r>
              <a:rPr lang="en-US" dirty="0"/>
              <a:t>Simple Prediction Model</a:t>
            </a:r>
          </a:p>
        </p:txBody>
      </p:sp>
      <p:sp>
        <p:nvSpPr>
          <p:cNvPr id="4" name="Slide Number Placeholder 3"/>
          <p:cNvSpPr>
            <a:spLocks noGrp="1"/>
          </p:cNvSpPr>
          <p:nvPr>
            <p:ph type="sldNum" sz="quarter" idx="12"/>
          </p:nvPr>
        </p:nvSpPr>
        <p:spPr>
          <a:xfrm>
            <a:off x="8558066" y="6378884"/>
            <a:ext cx="2844800" cy="365125"/>
          </a:xfrm>
        </p:spPr>
        <p:txBody>
          <a:bodyPr/>
          <a:lstStyle/>
          <a:p>
            <a:fld id="{81B7CCDB-6D39-0547-B7B3-C80E39D6513A}" type="slidenum">
              <a:rPr lang="en-US" smtClean="0"/>
              <a:t>17</a:t>
            </a:fld>
            <a:endParaRPr lang="en-US" dirty="0"/>
          </a:p>
        </p:txBody>
      </p:sp>
      <p:sp>
        <p:nvSpPr>
          <p:cNvPr id="16" name="TextBox 15"/>
          <p:cNvSpPr txBox="1"/>
          <p:nvPr/>
        </p:nvSpPr>
        <p:spPr>
          <a:xfrm>
            <a:off x="7140170" y="637888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id="{58D39162-75B0-0D4E-BD90-7F73BB12168F}"/>
              </a:ext>
            </a:extLst>
          </p:cNvPr>
          <p:cNvGrpSpPr/>
          <p:nvPr/>
        </p:nvGrpSpPr>
        <p:grpSpPr>
          <a:xfrm>
            <a:off x="7415886" y="199640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b="0" i="1" smtClean="0">
                                  <a:latin typeface="Cambria Math" panose="02040503050406030204" pitchFamily="18" charset="0"/>
                                  <a:ea typeface="Karla" charset="0"/>
                                  <a:cs typeface="Karla" charset="0"/>
                                </a:rPr>
                                <m:t>𝑦</m:t>
                              </m:r>
                            </m:e>
                          </m:acc>
                        </m:e>
                        <m:sub>
                          <m:r>
                            <a:rPr lang="en-US" b="0" i="1" smtClean="0">
                              <a:latin typeface="Cambria Math" panose="02040503050406030204" pitchFamily="18" charset="0"/>
                              <a:ea typeface="Karla" charset="0"/>
                              <a:cs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r>
                            <a:rPr lang="en-US" i="1">
                              <a:latin typeface="Cambria Math" panose="02040503050406030204" pitchFamily="18" charset="0"/>
                              <a:ea typeface="Karla" charset="0"/>
                              <a:cs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6329"/>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id="{F8CF77CA-E6D2-0C4D-B979-24ED101EC170}"/>
              </a:ext>
            </a:extLst>
          </p:cNvPr>
          <p:cNvGrpSpPr/>
          <p:nvPr/>
        </p:nvGrpSpPr>
        <p:grpSpPr>
          <a:xfrm>
            <a:off x="7206836" y="3461251"/>
            <a:ext cx="3908903" cy="1374497"/>
            <a:chOff x="7219028" y="3413421"/>
            <a:chExt cx="3908903" cy="1374497"/>
          </a:xfrm>
        </p:grpSpPr>
        <p:sp>
          <p:nvSpPr>
            <p:cNvPr id="29" name="5-Point Star 28"/>
            <p:cNvSpPr/>
            <p:nvPr/>
          </p:nvSpPr>
          <p:spPr>
            <a:xfrm>
              <a:off x="7628351" y="3532484"/>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57C4E67-F7BA-1B4F-9CA5-15165EE834F1}"/>
                    </a:ext>
                  </a:extLst>
                </p:cNvPr>
                <p:cNvSpPr txBox="1"/>
                <p:nvPr/>
              </p:nvSpPr>
              <p:spPr>
                <a:xfrm>
                  <a:off x="9473183" y="4397170"/>
                  <a:ext cx="1654748" cy="390748"/>
                </a:xfrm>
                <a:prstGeom prst="rect">
                  <a:avLst/>
                </a:prstGeom>
                <a:noFill/>
              </p:spPr>
              <p:txBody>
                <a:bodyPr wrap="none" rtlCol="0">
                  <a:spAutoFit/>
                </a:bodyPr>
                <a:lstStyle/>
                <a:p>
                  <a:r>
                    <a:rPr lang="en-US" dirty="0">
                      <a:ea typeface="Karla" charset="0"/>
                    </a:rPr>
                    <a:t>Predict </a:t>
                  </a:r>
                  <a14:m>
                    <m:oMath xmlns:m="http://schemas.openxmlformats.org/officeDocument/2006/math">
                      <m:sSub>
                        <m:sSubPr>
                          <m:ctrlPr>
                            <a:rPr lang="en-US" i="1" smtClean="0">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b="0" i="1" smtClean="0">
                                  <a:latin typeface="Cambria Math" charset="0"/>
                                  <a:ea typeface="Karla" charset="0"/>
                                </a:rPr>
                                <m:t>𝑦</m:t>
                              </m:r>
                            </m:e>
                          </m:acc>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i="1">
                              <a:latin typeface="Cambria Math" panose="02040503050406030204" pitchFamily="18" charset="0"/>
                              <a:ea typeface="Karla" charset="0"/>
                            </a:rPr>
                          </m:ctrlPr>
                        </m:sSubPr>
                        <m:e>
                          <m:r>
                            <a:rPr lang="en-US" b="0" i="1" smtClean="0">
                              <a:latin typeface="Cambria Math" charset="0"/>
                              <a:ea typeface="Karla" charset="0"/>
                            </a:rPr>
                            <m:t>𝑦</m:t>
                          </m:r>
                        </m:e>
                        <m:sub>
                          <m:r>
                            <a:rPr lang="en-US" b="0" i="1" smtClean="0">
                              <a:latin typeface="Cambria Math" charset="0"/>
                              <a:ea typeface="Karla" charset="0"/>
                            </a:rPr>
                            <m:t>𝑝</m:t>
                          </m:r>
                        </m:sub>
                      </m:sSub>
                    </m:oMath>
                  </a14:m>
                  <a:endParaRPr lang="en-US" dirty="0"/>
                </a:p>
              </p:txBody>
            </p:sp>
          </mc:Choice>
          <mc:Fallback xmlns="">
            <p:sp>
              <p:nvSpPr>
                <p:cNvPr id="18" name="TextBox 17">
                  <a:extLst>
                    <a:ext uri="{FF2B5EF4-FFF2-40B4-BE49-F238E27FC236}">
                      <a16:creationId xmlns:a16="http://schemas.microsoft.com/office/drawing/2014/main" xmlns:a14="http://schemas.microsoft.com/office/drawing/2010/main" xmlns="" id="{A57C4E67-F7BA-1B4F-9CA5-15165EE834F1}"/>
                    </a:ext>
                  </a:extLst>
                </p:cNvPr>
                <p:cNvSpPr txBox="1">
                  <a:spLocks noRot="1" noChangeAspect="1" noMove="1" noResize="1" noEditPoints="1" noAdjustHandles="1" noChangeArrowheads="1" noChangeShapeType="1" noTextEdit="1"/>
                </p:cNvSpPr>
                <p:nvPr/>
              </p:nvSpPr>
              <p:spPr>
                <a:xfrm>
                  <a:off x="9473183" y="4397170"/>
                  <a:ext cx="1654748" cy="390748"/>
                </a:xfrm>
                <a:prstGeom prst="rect">
                  <a:avLst/>
                </a:prstGeom>
                <a:blipFill rotWithShape="0">
                  <a:blip r:embed="rId6"/>
                  <a:stretch>
                    <a:fillRect l="-2952"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4DD8431-5EE5-D94C-BBAF-83030708D12D}"/>
                    </a:ext>
                  </a:extLst>
                </p:cNvPr>
                <p:cNvSpPr/>
                <p:nvPr/>
              </p:nvSpPr>
              <p:spPr>
                <a:xfrm>
                  <a:off x="7219028" y="3413421"/>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9028" y="3413421"/>
                  <a:ext cx="462755" cy="390748"/>
                </a:xfrm>
                <a:prstGeom prst="rect">
                  <a:avLst/>
                </a:prstGeom>
                <a:blipFill rotWithShape="0">
                  <a:blip r:embed="rId7"/>
                  <a:stretch>
                    <a:fillRect t="-1563" r="-14474"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9F040EF2-ACF6-A745-887C-84FC55FB1159}"/>
              </a:ext>
            </a:extLst>
          </p:cNvPr>
          <p:cNvGrpSpPr/>
          <p:nvPr/>
        </p:nvGrpSpPr>
        <p:grpSpPr>
          <a:xfrm>
            <a:off x="5495723" y="2747596"/>
            <a:ext cx="6060089" cy="1430651"/>
            <a:chOff x="5507915" y="2699766"/>
            <a:chExt cx="6060089" cy="1430651"/>
          </a:xfrm>
        </p:grpSpPr>
        <p:grpSp>
          <p:nvGrpSpPr>
            <p:cNvPr id="15" name="Group 14">
              <a:extLst>
                <a:ext uri="{FF2B5EF4-FFF2-40B4-BE49-F238E27FC236}">
                  <a16:creationId xmlns:a16="http://schemas.microsoft.com/office/drawing/2014/main"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sub>
                        </m:sSub>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𝑖</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9" name="TextBox 8">
                    <a:extLst>
                      <a:ext uri="{FF2B5EF4-FFF2-40B4-BE49-F238E27FC236}">
                        <a16:creationId xmlns="" xmlns:a16="http://schemas.microsoft.com/office/drawing/2014/main" xmlns:a14="http://schemas.microsoft.com/office/drawing/2010/main"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7784887" y="3139592"/>
            <a:ext cx="3898431" cy="1831009"/>
            <a:chOff x="7797079" y="3091762"/>
            <a:chExt cx="3898431" cy="1831009"/>
          </a:xfrm>
        </p:grpSpPr>
        <p:grpSp>
          <p:nvGrpSpPr>
            <p:cNvPr id="17" name="Group 16">
              <a:extLst>
                <a:ext uri="{FF2B5EF4-FFF2-40B4-BE49-F238E27FC236}">
                  <a16:creationId xmlns:a16="http://schemas.microsoft.com/office/drawing/2014/main" id="{1D6B86BF-BE0F-2948-BBC2-5B8DF7A859C2}"/>
                </a:ext>
              </a:extLst>
            </p:cNvPr>
            <p:cNvGrpSpPr/>
            <p:nvPr/>
          </p:nvGrpSpPr>
          <p:grpSpPr>
            <a:xfrm>
              <a:off x="8104340" y="3424027"/>
              <a:ext cx="3591170" cy="1498744"/>
              <a:chOff x="8104340" y="3424027"/>
              <a:chExt cx="3591170" cy="1498744"/>
            </a:xfrm>
          </p:grpSpPr>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1BA71BA-9145-5D40-93DD-F60C475CECD0}"/>
                      </a:ext>
                    </a:extLst>
                  </p:cNvPr>
                  <p:cNvSpPr txBox="1"/>
                  <p:nvPr/>
                </p:nvSpPr>
                <p:spPr>
                  <a:xfrm>
                    <a:off x="9473183" y="3424027"/>
                    <a:ext cx="2222327" cy="1498744"/>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nearest neighbor,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m:t>
                            </m:r>
                            <m:r>
                              <a:rPr lang="en-US" i="1">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𝑦</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14" name="TextBox 13">
                    <a:extLst>
                      <a:ext uri="{FF2B5EF4-FFF2-40B4-BE49-F238E27FC236}">
                        <a16:creationId xmlns="" xmlns:a16="http://schemas.microsoft.com/office/drawing/2014/main"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3183" y="3424027"/>
                    <a:ext cx="2222327" cy="1498744"/>
                  </a:xfrm>
                  <a:prstGeom prst="rect">
                    <a:avLst/>
                  </a:prstGeom>
                  <a:blipFill rotWithShape="0">
                    <a:blip r:embed="rId9"/>
                    <a:stretch>
                      <a:fillRect l="-219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p:cNvSpPr txBox="1"/>
                <p:nvPr/>
              </p:nvSpPr>
              <p:spPr>
                <a:xfrm>
                  <a:off x="7797079" y="3091762"/>
                  <a:ext cx="98366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rPr>
                            </m:ctrlPr>
                          </m:sSubPr>
                          <m:e>
                            <m:r>
                              <a:rPr lang="en-US" i="1">
                                <a:latin typeface="Cambria Math" charset="0"/>
                                <a:ea typeface="Karla" charset="0"/>
                              </a:rPr>
                              <m:t>(</m:t>
                            </m:r>
                            <m:r>
                              <a:rPr lang="en-US" i="1">
                                <a:latin typeface="Cambria Math" panose="02040503050406030204" pitchFamily="18" charset="0"/>
                                <a:ea typeface="Karla" charset="0"/>
                              </a:rPr>
                              <m:t>𝑥</m:t>
                            </m:r>
                          </m:e>
                          <m:sub>
                            <m:r>
                              <a:rPr lang="en-US" i="1">
                                <a:latin typeface="Cambria Math" charset="0"/>
                                <a:ea typeface="Karla" charset="0"/>
                              </a:rPr>
                              <m:t>𝑝</m:t>
                            </m:r>
                          </m:sub>
                        </m:sSub>
                        <m:r>
                          <a:rPr lang="en-US" i="1">
                            <a:latin typeface="Cambria Math" charset="0"/>
                            <a:ea typeface="Karla" charset="0"/>
                          </a:rPr>
                          <m:t>,</m:t>
                        </m:r>
                        <m:sSub>
                          <m:sSubPr>
                            <m:ctrlPr>
                              <a:rPr lang="en-US" i="1">
                                <a:latin typeface="Cambria Math" panose="02040503050406030204" pitchFamily="18" charset="0"/>
                                <a:ea typeface="Karla" charset="0"/>
                              </a:rPr>
                            </m:ctrlPr>
                          </m:sSubPr>
                          <m:e>
                            <m:r>
                              <a:rPr lang="en-US" i="1">
                                <a:latin typeface="Cambria Math" charset="0"/>
                                <a:ea typeface="Karla" charset="0"/>
                              </a:rPr>
                              <m:t>𝑦</m:t>
                            </m:r>
                          </m:e>
                          <m:sub>
                            <m:r>
                              <a:rPr lang="en-US" i="1">
                                <a:latin typeface="Cambria Math" charset="0"/>
                                <a:ea typeface="Karla" charset="0"/>
                              </a:rPr>
                              <m:t>𝑝</m:t>
                            </m:r>
                          </m:sub>
                        </m:sSub>
                        <m:r>
                          <a:rPr lang="en-US" i="1">
                            <a:latin typeface="Cambria Math" charset="0"/>
                            <a:ea typeface="Karla" charset="0"/>
                          </a:rPr>
                          <m:t>)</m:t>
                        </m:r>
                      </m:oMath>
                    </m:oMathPara>
                  </a14:m>
                  <a:endParaRPr lang="en-US"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797079" y="3091762"/>
                  <a:ext cx="983667" cy="390748"/>
                </a:xfrm>
                <a:prstGeom prst="rect">
                  <a:avLst/>
                </a:prstGeom>
                <a:blipFill rotWithShape="0">
                  <a:blip r:embed="rId10"/>
                  <a:stretch>
                    <a:fillRect b="-9375"/>
                  </a:stretch>
                </a:blipFill>
              </p:spPr>
              <p:txBody>
                <a:bodyPr/>
                <a:lstStyle/>
                <a:p>
                  <a:r>
                    <a:rPr lang="en-US">
                      <a:noFill/>
                    </a:rPr>
                    <a:t> </a:t>
                  </a:r>
                </a:p>
              </p:txBody>
            </p:sp>
          </mc:Fallback>
        </mc:AlternateContent>
      </p:grpSp>
      <p:grpSp>
        <p:nvGrpSpPr>
          <p:cNvPr id="39" name="Group 38"/>
          <p:cNvGrpSpPr/>
          <p:nvPr/>
        </p:nvGrpSpPr>
        <p:grpSpPr>
          <a:xfrm>
            <a:off x="4267198" y="2214889"/>
            <a:ext cx="4290868" cy="2807420"/>
            <a:chOff x="4267198" y="2214889"/>
            <a:chExt cx="4290868" cy="2807420"/>
          </a:xfrm>
        </p:grpSpPr>
        <p:cxnSp>
          <p:nvCxnSpPr>
            <p:cNvPr id="32" name="Straight Arrow Connector 31"/>
            <p:cNvCxnSpPr/>
            <p:nvPr/>
          </p:nvCxnSpPr>
          <p:spPr>
            <a:xfrm>
              <a:off x="7703144" y="2214889"/>
              <a:ext cx="854922" cy="301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5301574" y="3433868"/>
              <a:ext cx="2401570" cy="972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4610911" y="4026845"/>
              <a:ext cx="304282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4270443" y="4480800"/>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4267198" y="5022309"/>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339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1B87EC-F8C9-904F-817D-FDFFDD5C0592}"/>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Simple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55958" y="921765"/>
                <a:ext cx="355405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Do the same for “all”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𝑥</m:t>
                    </m:r>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𝑠</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55958" y="921765"/>
                <a:ext cx="3554050" cy="461665"/>
              </a:xfrm>
              <a:prstGeom prst="rect">
                <a:avLst/>
              </a:prstGeom>
              <a:blipFill rotWithShape="0">
                <a:blip r:embed="rId3"/>
                <a:stretch>
                  <a:fillRect l="-2744"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467757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9DB83D-A190-9D41-8D86-12F352A58D92}"/>
              </a:ext>
            </a:extLst>
          </p:cNvPr>
          <p:cNvSpPr>
            <a:spLocks noGrp="1"/>
          </p:cNvSpPr>
          <p:nvPr>
            <p:ph type="sldNum" sz="quarter" idx="12"/>
          </p:nvPr>
        </p:nvSpPr>
        <p:spPr/>
        <p:txBody>
          <a:bodyPr/>
          <a:lstStyle/>
          <a:p>
            <a:fld id="{A13833A1-46C9-FB45-812F-A8AC7B5136EB}" type="slidenum">
              <a:rPr lang="en-US" smtClean="0"/>
              <a:t>1</a:t>
            </a:fld>
            <a:endParaRPr lang="en-US"/>
          </a:p>
        </p:txBody>
      </p:sp>
      <p:pic>
        <p:nvPicPr>
          <p:cNvPr id="3" name="Picture 2">
            <a:extLst>
              <a:ext uri="{FF2B5EF4-FFF2-40B4-BE49-F238E27FC236}">
                <a16:creationId xmlns:a16="http://schemas.microsoft.com/office/drawing/2014/main" id="{74398E56-B2B0-6C4C-B87E-6751A35BB228}"/>
              </a:ext>
            </a:extLst>
          </p:cNvPr>
          <p:cNvPicPr>
            <a:picLocks noChangeAspect="1"/>
          </p:cNvPicPr>
          <p:nvPr/>
        </p:nvPicPr>
        <p:blipFill>
          <a:blip r:embed="rId2"/>
          <a:stretch>
            <a:fillRect/>
          </a:stretch>
        </p:blipFill>
        <p:spPr>
          <a:xfrm>
            <a:off x="2089150" y="425450"/>
            <a:ext cx="8013700" cy="6007100"/>
          </a:xfrm>
          <a:prstGeom prst="rect">
            <a:avLst/>
          </a:prstGeom>
        </p:spPr>
      </p:pic>
    </p:spTree>
    <p:extLst>
      <p:ext uri="{BB962C8B-B14F-4D97-AF65-F5344CB8AC3E}">
        <p14:creationId xmlns:p14="http://schemas.microsoft.com/office/powerpoint/2010/main" val="3584386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085DFFF8-EA9A-AE4A-8D11-94D2F20D0170}"/>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Extend the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id="{58D39162-75B0-0D4E-BD90-7F73BB12168F}"/>
              </a:ext>
            </a:extLst>
          </p:cNvPr>
          <p:cNvGrpSpPr/>
          <p:nvPr/>
        </p:nvGrpSpPr>
        <p:grpSpPr>
          <a:xfrm>
            <a:off x="7428078" y="194857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panose="02040503050406030204" pitchFamily="18"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r>
                            <a:rPr lang="en-US" i="1">
                              <a:latin typeface="Cambria Math" panose="02040503050406030204" pitchFamily="18" charset="0"/>
                              <a:ea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5696"/>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id="{F8CF77CA-E6D2-0C4D-B979-24ED101EC170}"/>
              </a:ext>
            </a:extLst>
          </p:cNvPr>
          <p:cNvGrpSpPr/>
          <p:nvPr/>
        </p:nvGrpSpPr>
        <p:grpSpPr>
          <a:xfrm>
            <a:off x="7210402" y="3192493"/>
            <a:ext cx="4467239" cy="1826842"/>
            <a:chOff x="7210402" y="3192493"/>
            <a:chExt cx="4467239" cy="1826842"/>
          </a:xfrm>
        </p:grpSpPr>
        <p:sp>
          <p:nvSpPr>
            <p:cNvPr id="29" name="5-Point Star 28"/>
            <p:cNvSpPr/>
            <p:nvPr/>
          </p:nvSpPr>
          <p:spPr>
            <a:xfrm>
              <a:off x="7628351" y="3241396"/>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57C4E67-F7BA-1B4F-9CA5-15165EE834F1}"/>
                    </a:ext>
                  </a:extLst>
                </p:cNvPr>
                <p:cNvSpPr txBox="1"/>
                <p:nvPr/>
              </p:nvSpPr>
              <p:spPr>
                <a:xfrm>
                  <a:off x="9472486" y="4534394"/>
                  <a:ext cx="2205155" cy="484941"/>
                </a:xfrm>
                <a:prstGeom prst="rect">
                  <a:avLst/>
                </a:prstGeom>
                <a:noFill/>
              </p:spPr>
              <p:txBody>
                <a:bodyPr wrap="none" rtlCol="0">
                  <a:spAutoFit/>
                </a:bodyPr>
                <a:lstStyle/>
                <a:p>
                  <a:r>
                    <a:rPr lang="en-US" dirty="0">
                      <a:ea typeface="Karla" charset="0"/>
                    </a:rPr>
                    <a:t>Predict </a:t>
                  </a:r>
                  <a14:m>
                    <m:oMath xmlns:m="http://schemas.openxmlformats.org/officeDocument/2006/math">
                      <m:sSub>
                        <m:sSubPr>
                          <m:ctrlPr>
                            <a:rPr lang="en-US" b="0" i="1" smtClean="0">
                              <a:latin typeface="Cambria Math" panose="02040503050406030204" pitchFamily="18" charset="0"/>
                              <a:ea typeface="Karla" charset="0"/>
                            </a:rPr>
                          </m:ctrlPr>
                        </m:sSubPr>
                        <m:e>
                          <m:acc>
                            <m:accPr>
                              <m:chr m:val="̂"/>
                              <m:ctrlPr>
                                <a:rPr lang="en-US" i="1" smtClean="0">
                                  <a:latin typeface="Cambria Math" panose="02040503050406030204" pitchFamily="18" charset="0"/>
                                  <a:ea typeface="Karla" charset="0"/>
                                </a:rPr>
                              </m:ctrlPr>
                            </m:accPr>
                            <m:e>
                              <m:sSub>
                                <m:sSubPr>
                                  <m:ctrlPr>
                                    <a:rPr lang="en-US" i="1">
                                      <a:latin typeface="Cambria Math" panose="02040503050406030204" pitchFamily="18" charset="0"/>
                                      <a:ea typeface="Karla" charset="0"/>
                                    </a:rPr>
                                  </m:ctrlPr>
                                </m:sSubPr>
                                <m:e>
                                  <m:r>
                                    <a:rPr lang="en-US" i="1">
                                      <a:latin typeface="Cambria Math" panose="02040503050406030204" pitchFamily="18" charset="0"/>
                                      <a:ea typeface="Karla" charset="0"/>
                                    </a:rPr>
                                    <m:t>𝑦</m:t>
                                  </m:r>
                                </m:e>
                                <m:sub>
                                  <m:r>
                                    <a:rPr lang="en-US" i="1">
                                      <a:latin typeface="Cambria Math" panose="02040503050406030204" pitchFamily="18" charset="0"/>
                                      <a:ea typeface="Karla" charset="0"/>
                                    </a:rPr>
                                    <m:t> </m:t>
                                  </m:r>
                                </m:sub>
                              </m:sSub>
                            </m:e>
                          </m:acc>
                        </m:e>
                        <m:sub>
                          <m:r>
                            <a:rPr lang="en-US" b="0" i="1" smtClean="0">
                              <a:latin typeface="Cambria Math" panose="02040503050406030204" pitchFamily="18" charset="0"/>
                              <a:ea typeface="Karla" charset="0"/>
                            </a:rPr>
                            <m:t>𝑞</m:t>
                          </m:r>
                        </m:sub>
                      </m:sSub>
                      <m:r>
                        <a:rPr lang="en-US" b="0" i="1" smtClean="0">
                          <a:latin typeface="Cambria Math" panose="02040503050406030204" pitchFamily="18" charset="0"/>
                          <a:ea typeface="Karla" charset="0"/>
                        </a:rPr>
                        <m:t>=</m:t>
                      </m:r>
                      <m:f>
                        <m:fPr>
                          <m:ctrlPr>
                            <a:rPr lang="mr-IN" b="0" i="1" smtClean="0">
                              <a:latin typeface="Cambria Math" panose="02040503050406030204" pitchFamily="18" charset="0"/>
                              <a:ea typeface="Karla" charset="0"/>
                            </a:rPr>
                          </m:ctrlPr>
                        </m:fPr>
                        <m:num>
                          <m:r>
                            <a:rPr lang="en-US" b="0" i="1" smtClean="0">
                              <a:latin typeface="Cambria Math" charset="0"/>
                              <a:ea typeface="Karla" charset="0"/>
                            </a:rPr>
                            <m:t>1</m:t>
                          </m:r>
                        </m:num>
                        <m:den>
                          <m:r>
                            <a:rPr lang="en-US" b="0" i="1" smtClean="0">
                              <a:latin typeface="Cambria Math" charset="0"/>
                              <a:ea typeface="Karla" charset="0"/>
                            </a:rPr>
                            <m:t>𝑘</m:t>
                          </m:r>
                        </m:den>
                      </m:f>
                      <m:nary>
                        <m:naryPr>
                          <m:chr m:val="∑"/>
                          <m:ctrlPr>
                            <a:rPr lang="is-IS" b="0" i="1" smtClean="0">
                              <a:latin typeface="Cambria Math" panose="02040503050406030204" pitchFamily="18" charset="0"/>
                              <a:ea typeface="Karla" charset="0"/>
                            </a:rPr>
                          </m:ctrlPr>
                        </m:naryPr>
                        <m:sub>
                          <m:r>
                            <m:rPr>
                              <m:brk m:alnAt="23"/>
                            </m:rPr>
                            <a:rPr lang="en-US" b="0" i="1" smtClean="0">
                              <a:latin typeface="Cambria Math" charset="0"/>
                              <a:ea typeface="Karla" charset="0"/>
                            </a:rPr>
                            <m:t>𝑖</m:t>
                          </m:r>
                        </m:sub>
                        <m:sup>
                          <m:r>
                            <a:rPr lang="en-US" b="0" i="1" smtClean="0">
                              <a:latin typeface="Cambria Math" charset="0"/>
                              <a:ea typeface="Karla" charset="0"/>
                            </a:rPr>
                            <m:t>𝑘</m:t>
                          </m:r>
                        </m:sup>
                        <m:e>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𝑦</m:t>
                              </m:r>
                            </m:e>
                            <m:sub>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𝑖</m:t>
                                  </m:r>
                                </m:sub>
                              </m:sSub>
                            </m:sub>
                          </m:sSub>
                        </m:e>
                      </m:nary>
                    </m:oMath>
                  </a14:m>
                  <a:endParaRPr lang="en-US" dirty="0"/>
                </a:p>
              </p:txBody>
            </p:sp>
          </mc:Choice>
          <mc:Fallback xmlns="">
            <p:sp>
              <p:nvSpPr>
                <p:cNvPr id="18" name="TextBox 17">
                  <a:extLst>
                    <a:ext uri="{FF2B5EF4-FFF2-40B4-BE49-F238E27FC236}">
                      <a16:creationId xmlns:a16="http://schemas.microsoft.com/office/drawing/2014/main" id="{A57C4E67-F7BA-1B4F-9CA5-15165EE834F1}"/>
                    </a:ext>
                  </a:extLst>
                </p:cNvPr>
                <p:cNvSpPr txBox="1">
                  <a:spLocks noRot="1" noChangeAspect="1" noMove="1" noResize="1" noEditPoints="1" noAdjustHandles="1" noChangeArrowheads="1" noChangeShapeType="1" noTextEdit="1"/>
                </p:cNvSpPr>
                <p:nvPr/>
              </p:nvSpPr>
              <p:spPr>
                <a:xfrm>
                  <a:off x="9472486" y="4534394"/>
                  <a:ext cx="2205155" cy="484941"/>
                </a:xfrm>
                <a:prstGeom prst="rect">
                  <a:avLst/>
                </a:prstGeom>
                <a:blipFill>
                  <a:blip r:embed="rId6"/>
                  <a:stretch>
                    <a:fillRect l="-2299" t="-74359" b="-1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4DD8431-5EE5-D94C-BBAF-83030708D12D}"/>
                    </a:ext>
                  </a:extLst>
                </p:cNvPr>
                <p:cNvSpPr/>
                <p:nvPr/>
              </p:nvSpPr>
              <p:spPr>
                <a:xfrm>
                  <a:off x="7210402" y="3192493"/>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0402" y="3192493"/>
                  <a:ext cx="462755" cy="390748"/>
                </a:xfrm>
                <a:prstGeom prst="rect">
                  <a:avLst/>
                </a:prstGeom>
                <a:blipFill rotWithShape="0">
                  <a:blip r:embed="rId7"/>
                  <a:stretch>
                    <a:fillRect t="-1563" r="-13158"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9F040EF2-ACF6-A745-887C-84FC55FB1159}"/>
              </a:ext>
            </a:extLst>
          </p:cNvPr>
          <p:cNvGrpSpPr/>
          <p:nvPr/>
        </p:nvGrpSpPr>
        <p:grpSpPr>
          <a:xfrm>
            <a:off x="5507915" y="2699766"/>
            <a:ext cx="6060089" cy="1430651"/>
            <a:chOff x="5507915" y="2699766"/>
            <a:chExt cx="6060089" cy="1430651"/>
          </a:xfrm>
        </p:grpSpPr>
        <p:grpSp>
          <p:nvGrpSpPr>
            <p:cNvPr id="15" name="Group 14">
              <a:extLst>
                <a:ext uri="{FF2B5EF4-FFF2-40B4-BE49-F238E27FC236}">
                  <a16:creationId xmlns:a16="http://schemas.microsoft.com/office/drawing/2014/main"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b="0" i="1" smtClean="0">
                                <a:latin typeface="Cambria Math" panose="02040503050406030204" pitchFamily="18"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panose="02040503050406030204" pitchFamily="18" charset="0"/>
                                <a:ea typeface="Karla" charset="0"/>
                              </a:rPr>
                              <m:t>𝑖</m:t>
                            </m:r>
                          </m:sub>
                        </m:sSub>
                        <m:r>
                          <a:rPr lang="en-US" b="0" i="1" smtClean="0">
                            <a:latin typeface="Cambria Math" panose="02040503050406030204" pitchFamily="18" charset="0"/>
                            <a:ea typeface="Karla" charset="0"/>
                          </a:rPr>
                          <m:t>)</m:t>
                        </m:r>
                      </m:oMath>
                    </a14:m>
                    <a:endParaRPr lang="en-US" dirty="0">
                      <a:latin typeface="Karla" charset="0"/>
                      <a:ea typeface="Karla" charset="0"/>
                      <a:cs typeface="Karla" charset="0"/>
                    </a:endParaRPr>
                  </a:p>
                  <a:p>
                    <a:endParaRPr lang="en-US" dirty="0"/>
                  </a:p>
                </p:txBody>
              </p:sp>
            </mc:Choice>
            <mc:Fallback xmlns="">
              <p:sp>
                <p:nvSpPr>
                  <p:cNvPr id="9" name="TextBox 8">
                    <a:extLst>
                      <a:ext uri="{FF2B5EF4-FFF2-40B4-BE49-F238E27FC236}">
                        <a16:creationId xmlns:a16="http://schemas.microsoft.com/office/drawing/2014/main" xmlns:a14="http://schemas.microsoft.com/office/drawing/2010/main" xmlns=""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6454592" y="2855245"/>
            <a:ext cx="5445382" cy="1545540"/>
            <a:chOff x="6454592" y="2855245"/>
            <a:chExt cx="5445382" cy="1545540"/>
          </a:xfrm>
        </p:grpSpPr>
        <p:grpSp>
          <p:nvGrpSpPr>
            <p:cNvPr id="17" name="Group 16">
              <a:extLst>
                <a:ext uri="{FF2B5EF4-FFF2-40B4-BE49-F238E27FC236}">
                  <a16:creationId xmlns:a16="http://schemas.microsoft.com/office/drawing/2014/main" id="{1D6B86BF-BE0F-2948-BBC2-5B8DF7A859C2}"/>
                </a:ext>
              </a:extLst>
            </p:cNvPr>
            <p:cNvGrpSpPr/>
            <p:nvPr/>
          </p:nvGrpSpPr>
          <p:grpSpPr>
            <a:xfrm>
              <a:off x="8104340" y="3451358"/>
              <a:ext cx="3795634" cy="949427"/>
              <a:chOff x="8104340" y="3451358"/>
              <a:chExt cx="3795634" cy="949427"/>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1BA71BA-9145-5D40-93DD-F60C475CECD0}"/>
                      </a:ext>
                    </a:extLst>
                  </p:cNvPr>
                  <p:cNvSpPr txBox="1"/>
                  <p:nvPr/>
                </p:nvSpPr>
                <p:spPr>
                  <a:xfrm>
                    <a:off x="9472486" y="3451358"/>
                    <a:ext cx="2427488" cy="949427"/>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k-nearest neighbors, </a:t>
                    </a:r>
                    <a14:m>
                      <m:oMath xmlns:m="http://schemas.openxmlformats.org/officeDocument/2006/math">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𝑥</m:t>
                            </m:r>
                          </m:e>
                          <m:sub>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1</m:t>
                                </m:r>
                              </m:sub>
                            </m:sSub>
                          </m:sub>
                        </m:sSub>
                        <m:r>
                          <a:rPr lang="en-US" b="0" i="1" smtClean="0">
                            <a:latin typeface="Cambria Math" charset="0"/>
                            <a:ea typeface="Karla" charset="0"/>
                          </a:rPr>
                          <m:t>,…,</m:t>
                        </m:r>
                        <m:sSub>
                          <m:sSubPr>
                            <m:ctrlPr>
                              <a:rPr lang="en-US" i="1">
                                <a:latin typeface="Cambria Math" panose="02040503050406030204" pitchFamily="18" charset="0"/>
                                <a:ea typeface="Karla" charset="0"/>
                              </a:rPr>
                            </m:ctrlPr>
                          </m:sSubPr>
                          <m:e>
                            <m:r>
                              <a:rPr lang="en-US" i="1">
                                <a:latin typeface="Cambria Math" charset="0"/>
                                <a:ea typeface="Karla" charset="0"/>
                              </a:rPr>
                              <m:t>𝑥</m:t>
                            </m:r>
                          </m:e>
                          <m:sub>
                            <m:sSub>
                              <m:sSubPr>
                                <m:ctrlPr>
                                  <a:rPr lang="en-US" i="1">
                                    <a:latin typeface="Cambria Math" panose="02040503050406030204" pitchFamily="18" charset="0"/>
                                    <a:ea typeface="Karla" charset="0"/>
                                  </a:rPr>
                                </m:ctrlPr>
                              </m:sSubPr>
                              <m:e>
                                <m:r>
                                  <a:rPr lang="en-US" i="1">
                                    <a:latin typeface="Cambria Math" charset="0"/>
                                    <a:ea typeface="Karla" charset="0"/>
                                  </a:rPr>
                                  <m:t>𝑞</m:t>
                                </m:r>
                              </m:e>
                              <m:sub>
                                <m:r>
                                  <a:rPr lang="en-US" b="0" i="1" smtClean="0">
                                    <a:latin typeface="Cambria Math" charset="0"/>
                                    <a:ea typeface="Karla" charset="0"/>
                                  </a:rPr>
                                  <m:t>𝑘</m:t>
                                </m:r>
                              </m:sub>
                            </m:sSub>
                          </m:sub>
                        </m:sSub>
                      </m:oMath>
                    </a14:m>
                    <a:endParaRPr lang="en-US" dirty="0">
                      <a:latin typeface="Karla" charset="0"/>
                      <a:ea typeface="Karla" charset="0"/>
                      <a:cs typeface="Karla" charset="0"/>
                    </a:endParaRPr>
                  </a:p>
                </p:txBody>
              </p:sp>
            </mc:Choice>
            <mc:Fallback xmlns="">
              <p:sp>
                <p:nvSpPr>
                  <p:cNvPr id="14" name="TextBox 13">
                    <a:extLst>
                      <a:ext uri="{FF2B5EF4-FFF2-40B4-BE49-F238E27FC236}">
                        <a16:creationId xmlns:a16="http://schemas.microsoft.com/office/drawing/2014/main" id="{41BA71BA-9145-5D40-93DD-F60C475CECD0}"/>
                      </a:ext>
                    </a:extLst>
                  </p:cNvPr>
                  <p:cNvSpPr txBox="1">
                    <a:spLocks noRot="1" noChangeAspect="1" noMove="1" noResize="1" noEditPoints="1" noAdjustHandles="1" noChangeArrowheads="1" noChangeShapeType="1" noTextEdit="1"/>
                  </p:cNvSpPr>
                  <p:nvPr/>
                </p:nvSpPr>
                <p:spPr>
                  <a:xfrm>
                    <a:off x="9472486" y="3451358"/>
                    <a:ext cx="2427488" cy="949427"/>
                  </a:xfrm>
                  <a:prstGeom prst="rect">
                    <a:avLst/>
                  </a:prstGeom>
                  <a:blipFill>
                    <a:blip r:embed="rId9"/>
                    <a:stretch>
                      <a:fillRect l="-2083" b="-5263"/>
                    </a:stretch>
                  </a:blipFill>
                </p:spPr>
                <p:txBody>
                  <a:bodyPr/>
                  <a:lstStyle/>
                  <a:p>
                    <a:r>
                      <a:rPr lang="en-US">
                        <a:noFill/>
                      </a:rPr>
                      <a:t> </a:t>
                    </a:r>
                  </a:p>
                </p:txBody>
              </p:sp>
            </mc:Fallback>
          </mc:AlternateContent>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Freeform 26"/>
            <p:cNvSpPr/>
            <p:nvPr/>
          </p:nvSpPr>
          <p:spPr>
            <a:xfrm>
              <a:off x="6454592" y="2855245"/>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4267198" y="2214889"/>
            <a:ext cx="4290868" cy="2807420"/>
            <a:chOff x="4267198" y="2214889"/>
            <a:chExt cx="4290868" cy="2807420"/>
          </a:xfrm>
        </p:grpSpPr>
        <p:cxnSp>
          <p:nvCxnSpPr>
            <p:cNvPr id="34" name="Straight Arrow Connector 33"/>
            <p:cNvCxnSpPr/>
            <p:nvPr/>
          </p:nvCxnSpPr>
          <p:spPr>
            <a:xfrm>
              <a:off x="7703144" y="2214889"/>
              <a:ext cx="854922" cy="301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5301574" y="3433868"/>
              <a:ext cx="2401570" cy="972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4610911" y="4026845"/>
              <a:ext cx="304282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4270443" y="4480800"/>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4267198" y="5022309"/>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8088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6AC0F7-9DD3-7645-86C0-F63DB6CE6AB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79051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8D02AC-B252-AB42-924D-F78A40BBDB49}"/>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6314549"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can try different k-models on more data</a:t>
            </a:r>
          </a:p>
        </p:txBody>
      </p:sp>
    </p:spTree>
    <p:extLst>
      <p:ext uri="{BB962C8B-B14F-4D97-AF65-F5344CB8AC3E}">
        <p14:creationId xmlns:p14="http://schemas.microsoft.com/office/powerpoint/2010/main" val="712515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Neighbors</a:t>
            </a:r>
          </a:p>
        </p:txBody>
      </p:sp>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0527" y="983807"/>
            <a:ext cx="10682602" cy="5262979"/>
          </a:xfrm>
          <a:prstGeom prst="rect">
            <a:avLst/>
          </a:prstGeom>
          <a:solidFill>
            <a:schemeClr val="bg1">
              <a:lumMod val="75000"/>
            </a:schemeClr>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The </a:t>
            </a:r>
            <a:r>
              <a:rPr lang="en-US" sz="2400" b="1" i="1" dirty="0">
                <a:solidFill>
                  <a:schemeClr val="tx1">
                    <a:lumMod val="75000"/>
                    <a:lumOff val="25000"/>
                  </a:schemeClr>
                </a:solidFill>
                <a:latin typeface="Karla" charset="0"/>
                <a:ea typeface="Karla" charset="0"/>
                <a:cs typeface="Karla" charset="0"/>
              </a:rPr>
              <a:t>k-Nearest Neighbor (</a:t>
            </a:r>
            <a:r>
              <a:rPr lang="en-US" sz="2400" b="1" i="1" dirty="0" err="1">
                <a:solidFill>
                  <a:schemeClr val="tx1">
                    <a:lumMod val="75000"/>
                    <a:lumOff val="25000"/>
                  </a:schemeClr>
                </a:solidFill>
                <a:latin typeface="Karla" charset="0"/>
                <a:ea typeface="Karla" charset="0"/>
                <a:cs typeface="Karla" charset="0"/>
              </a:rPr>
              <a:t>kNN</a:t>
            </a:r>
            <a:r>
              <a:rPr lang="en-US" sz="2400" b="1" i="1" dirty="0">
                <a:solidFill>
                  <a:schemeClr val="tx1">
                    <a:lumMod val="75000"/>
                    <a:lumOff val="25000"/>
                  </a:schemeClr>
                </a:solidFill>
                <a:latin typeface="Karla" charset="0"/>
                <a:ea typeface="Karla" charset="0"/>
                <a:cs typeface="Karla" charset="0"/>
              </a:rPr>
              <a:t>) model</a:t>
            </a:r>
            <a:r>
              <a:rPr lang="en-US" sz="2400" dirty="0">
                <a:solidFill>
                  <a:schemeClr val="tx1">
                    <a:lumMod val="75000"/>
                    <a:lumOff val="25000"/>
                  </a:schemeClr>
                </a:solidFill>
                <a:latin typeface="Karla" charset="0"/>
                <a:ea typeface="Karla" charset="0"/>
                <a:cs typeface="Karla" charset="0"/>
              </a:rPr>
              <a:t> is an intuitive  way to predict a quantitative response variable: </a:t>
            </a:r>
          </a:p>
          <a:p>
            <a:endParaRPr lang="en-US" sz="2400" dirty="0">
              <a:solidFill>
                <a:schemeClr val="tx1">
                  <a:lumMod val="75000"/>
                  <a:lumOff val="25000"/>
                </a:schemeClr>
              </a:solidFill>
              <a:latin typeface="Karla" charset="0"/>
              <a:ea typeface="Karla" charset="0"/>
              <a:cs typeface="Karla" charset="0"/>
            </a:endParaRPr>
          </a:p>
          <a:p>
            <a:pPr lvl="1"/>
            <a:r>
              <a:rPr lang="en-US" sz="2400" i="1" dirty="0">
                <a:solidFill>
                  <a:schemeClr val="tx1">
                    <a:lumMod val="75000"/>
                    <a:lumOff val="25000"/>
                  </a:schemeClr>
                </a:solidFill>
                <a:latin typeface="Karla" charset="0"/>
                <a:ea typeface="Karla" charset="0"/>
                <a:cs typeface="Karla" charset="0"/>
              </a:rPr>
              <a:t>to predict a response for a set of observed predictor values, we use the responses of other observations most similar to it</a:t>
            </a:r>
          </a:p>
          <a:p>
            <a:endParaRPr lang="en-US" sz="2400" i="1" dirty="0">
              <a:solidFill>
                <a:schemeClr val="tx1">
                  <a:lumMod val="75000"/>
                  <a:lumOff val="25000"/>
                </a:schemeClr>
              </a:solidFill>
              <a:latin typeface="Karla" charset="0"/>
              <a:ea typeface="Karla" charset="0"/>
              <a:cs typeface="Karla" charset="0"/>
            </a:endParaRPr>
          </a:p>
          <a:p>
            <a:r>
              <a:rPr lang="en-US" sz="2400" dirty="0" err="1">
                <a:solidFill>
                  <a:schemeClr val="tx1">
                    <a:lumMod val="75000"/>
                    <a:lumOff val="25000"/>
                  </a:schemeClr>
                </a:solidFill>
                <a:latin typeface="Karla" charset="0"/>
                <a:ea typeface="Karla" charset="0"/>
                <a:cs typeface="Karla" charset="0"/>
              </a:rPr>
              <a:t>kNN</a:t>
            </a:r>
            <a:r>
              <a:rPr lang="en-US" sz="2400" dirty="0">
                <a:solidFill>
                  <a:schemeClr val="tx1">
                    <a:lumMod val="75000"/>
                    <a:lumOff val="25000"/>
                  </a:schemeClr>
                </a:solidFill>
                <a:latin typeface="Karla" charset="0"/>
                <a:ea typeface="Karla" charset="0"/>
                <a:cs typeface="Karla" charset="0"/>
              </a:rPr>
              <a:t> is a </a:t>
            </a:r>
            <a:r>
              <a:rPr lang="en-US" sz="2400" dirty="0">
                <a:solidFill>
                  <a:srgbClr val="C00000"/>
                </a:solidFill>
                <a:latin typeface="Karla" charset="0"/>
                <a:ea typeface="Karla" charset="0"/>
                <a:cs typeface="Karla" charset="0"/>
              </a:rPr>
              <a:t>non-parametric</a:t>
            </a:r>
            <a:r>
              <a:rPr lang="en-US" sz="2400"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rPr>
              <a:t>learning algorithm. When we say a technique is non parametric , it means that it does not make any assumptions on the underlying data distribution.</a:t>
            </a:r>
          </a:p>
          <a:p>
            <a:endParaRPr lang="en-US" sz="2400" i="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this strategy can also be applied in classification to predict a categorical variable. We will encounter </a:t>
            </a:r>
            <a:r>
              <a:rPr lang="en-US" sz="2400" dirty="0" err="1">
                <a:solidFill>
                  <a:schemeClr val="tx1">
                    <a:lumMod val="75000"/>
                    <a:lumOff val="25000"/>
                  </a:schemeClr>
                </a:solidFill>
                <a:latin typeface="Karla" charset="0"/>
                <a:ea typeface="Karla" charset="0"/>
                <a:cs typeface="Karla" charset="0"/>
              </a:rPr>
              <a:t>kNN</a:t>
            </a:r>
            <a:r>
              <a:rPr lang="en-US" sz="2400" dirty="0">
                <a:solidFill>
                  <a:schemeClr val="tx1">
                    <a:lumMod val="75000"/>
                    <a:lumOff val="25000"/>
                  </a:schemeClr>
                </a:solidFill>
                <a:latin typeface="Karla" charset="0"/>
                <a:ea typeface="Karla" charset="0"/>
                <a:cs typeface="Karla" charset="0"/>
              </a:rPr>
              <a:t> again later in the course in the context of classification.</a:t>
            </a:r>
          </a:p>
          <a:p>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3911662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8DBDE3-6B97-314D-B65B-37456DCABE7B}"/>
              </a:ext>
            </a:extLst>
          </p:cNvPr>
          <p:cNvPicPr>
            <a:picLocks noChangeAspect="1"/>
          </p:cNvPicPr>
          <p:nvPr/>
        </p:nvPicPr>
        <p:blipFill>
          <a:blip r:embed="rId3"/>
          <a:stretch>
            <a:fillRect/>
          </a:stretch>
        </p:blipFill>
        <p:spPr>
          <a:xfrm>
            <a:off x="4699000" y="2755900"/>
            <a:ext cx="2794000" cy="1346200"/>
          </a:xfrm>
          <a:prstGeom prst="rect">
            <a:avLst/>
          </a:prstGeom>
        </p:spPr>
      </p:pic>
      <p:sp>
        <p:nvSpPr>
          <p:cNvPr id="2" name="Title 1"/>
          <p:cNvSpPr>
            <a:spLocks noGrp="1"/>
          </p:cNvSpPr>
          <p:nvPr>
            <p:ph type="title"/>
          </p:nvPr>
        </p:nvSpPr>
        <p:spPr>
          <a:xfrm>
            <a:off x="0" y="-52251"/>
            <a:ext cx="12192000" cy="880589"/>
          </a:xfrm>
          <a:solidFill>
            <a:schemeClr val="tx1">
              <a:lumMod val="65000"/>
              <a:lumOff val="35000"/>
            </a:schemeClr>
          </a:solidFill>
        </p:spPr>
        <p:txBody>
          <a:bodyPr anchor="ctr"/>
          <a:lstStyle/>
          <a:p>
            <a:pPr algn="justLow">
              <a:spcBef>
                <a:spcPts val="2200"/>
              </a:spcBef>
            </a:pPr>
            <a:r>
              <a:rPr lang="en-US" dirty="0">
                <a:solidFill>
                  <a:schemeClr val="bg1">
                    <a:lumMod val="85000"/>
                  </a:schemeClr>
                </a:solidFill>
              </a:rPr>
              <a:t>	k-Nearest Neighbors - </a:t>
            </a:r>
            <a:r>
              <a:rPr lang="en-US" dirty="0" err="1">
                <a:solidFill>
                  <a:schemeClr val="bg1">
                    <a:lumMod val="85000"/>
                  </a:schemeClr>
                </a:solidFill>
              </a:rPr>
              <a:t>kNN</a:t>
            </a:r>
            <a:endParaRPr lang="en-US" dirty="0">
              <a:solidFill>
                <a:schemeClr val="bg1">
                  <a:lumMod val="8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54699" y="1413966"/>
                <a:ext cx="10682602" cy="4401205"/>
              </a:xfrm>
              <a:prstGeom prst="rect">
                <a:avLst/>
              </a:prstGeom>
              <a:noFill/>
            </p:spPr>
            <p:txBody>
              <a:bodyPr wrap="square" rtlCol="0">
                <a:spAutoFit/>
              </a:bodyPr>
              <a:lstStyle/>
              <a:p>
                <a:r>
                  <a:rPr lang="en-US" sz="2800" dirty="0">
                    <a:solidFill>
                      <a:schemeClr val="tx1">
                        <a:lumMod val="75000"/>
                        <a:lumOff val="25000"/>
                      </a:schemeClr>
                    </a:solidFill>
                    <a:latin typeface="Karla" charset="0"/>
                    <a:ea typeface="Karla" charset="0"/>
                    <a:cs typeface="Karla" charset="0"/>
                  </a:rPr>
                  <a:t>For a fixed a value of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 the predicted response for the </a:t>
                </a:r>
                <a14:m>
                  <m:oMath xmlns:m="http://schemas.openxmlformats.org/officeDocument/2006/math">
                    <m:r>
                      <a:rPr lang="en-US" sz="2800" b="0" i="1" smtClean="0">
                        <a:solidFill>
                          <a:schemeClr val="tx1">
                            <a:lumMod val="75000"/>
                            <a:lumOff val="25000"/>
                          </a:schemeClr>
                        </a:solidFill>
                        <a:latin typeface="Cambria Math" charset="0"/>
                        <a:ea typeface="Karla" charset="0"/>
                        <a:cs typeface="Karla" charset="0"/>
                      </a:rPr>
                      <m:t>𝑖</m:t>
                    </m:r>
                  </m:oMath>
                </a14:m>
                <a:r>
                  <a:rPr lang="en-US" sz="2800" dirty="0">
                    <a:solidFill>
                      <a:schemeClr val="tx1">
                        <a:lumMod val="75000"/>
                        <a:lumOff val="25000"/>
                      </a:schemeClr>
                    </a:solidFill>
                    <a:latin typeface="Karla" charset="0"/>
                    <a:ea typeface="Karla" charset="0"/>
                    <a:cs typeface="Karla" charset="0"/>
                  </a:rPr>
                  <a:t>-</a:t>
                </a:r>
                <a:r>
                  <a:rPr lang="en-US" sz="2800" dirty="0" err="1">
                    <a:solidFill>
                      <a:schemeClr val="tx1">
                        <a:lumMod val="75000"/>
                        <a:lumOff val="25000"/>
                      </a:schemeClr>
                    </a:solidFill>
                    <a:latin typeface="Karla" charset="0"/>
                    <a:ea typeface="Karla" charset="0"/>
                    <a:cs typeface="Karla" charset="0"/>
                  </a:rPr>
                  <a:t>th</a:t>
                </a:r>
                <a:r>
                  <a:rPr lang="en-US" sz="2800" dirty="0">
                    <a:solidFill>
                      <a:schemeClr val="tx1">
                        <a:lumMod val="75000"/>
                        <a:lumOff val="25000"/>
                      </a:schemeClr>
                    </a:solidFill>
                    <a:latin typeface="Karla" charset="0"/>
                    <a:ea typeface="Karla" charset="0"/>
                    <a:cs typeface="Karla" charset="0"/>
                  </a:rPr>
                  <a:t> observation is the average of the observed response of the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-closest observations: </a:t>
                </a: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r>
                  <a:rPr lang="en-US" sz="2800" dirty="0">
                    <a:solidFill>
                      <a:schemeClr val="tx1">
                        <a:lumMod val="75000"/>
                        <a:lumOff val="25000"/>
                      </a:schemeClr>
                    </a:solidFill>
                    <a:latin typeface="Karla" charset="0"/>
                    <a:ea typeface="Karla" charset="0"/>
                    <a:cs typeface="Karla" charset="0"/>
                  </a:rPr>
                  <a:t>where </a:t>
                </a:r>
                <a14:m>
                  <m:oMath xmlns:m="http://schemas.openxmlformats.org/officeDocument/2006/math">
                    <m:d>
                      <m:dPr>
                        <m:begChr m:val="{"/>
                        <m:endChr m:val="}"/>
                        <m:ctrlPr>
                          <a:rPr lang="en-US" sz="2800" b="0" i="1" smtClean="0">
                            <a:solidFill>
                              <a:schemeClr val="tx1">
                                <a:lumMod val="75000"/>
                                <a:lumOff val="25000"/>
                              </a:schemeClr>
                            </a:solidFill>
                            <a:latin typeface="Cambria Math" panose="02040503050406030204" pitchFamily="18" charset="0"/>
                            <a:ea typeface="Karla" charset="0"/>
                            <a:cs typeface="Karla" charset="0"/>
                          </a:rPr>
                        </m:ctrlPr>
                      </m:dPr>
                      <m:e>
                        <m:sSub>
                          <m:sSubPr>
                            <m:ctrlPr>
                              <a:rPr lang="en-US" sz="28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800" b="0" i="1" smtClean="0">
                                <a:solidFill>
                                  <a:schemeClr val="tx1">
                                    <a:lumMod val="75000"/>
                                    <a:lumOff val="25000"/>
                                  </a:schemeClr>
                                </a:solidFill>
                                <a:latin typeface="Cambria Math" charset="0"/>
                                <a:ea typeface="Karla" charset="0"/>
                                <a:cs typeface="Karla" charset="0"/>
                              </a:rPr>
                              <m:t>𝑥</m:t>
                            </m:r>
                          </m:e>
                          <m:sub>
                            <m:r>
                              <a:rPr lang="en-US" sz="2800" b="0" i="1" smtClean="0">
                                <a:solidFill>
                                  <a:schemeClr val="tx1">
                                    <a:lumMod val="75000"/>
                                    <a:lumOff val="25000"/>
                                  </a:schemeClr>
                                </a:solidFill>
                                <a:latin typeface="Cambria Math" charset="0"/>
                                <a:ea typeface="Karla" charset="0"/>
                                <a:cs typeface="Karla" charset="0"/>
                              </a:rPr>
                              <m:t>𝑛</m:t>
                            </m:r>
                            <m:r>
                              <a:rPr lang="en-US" sz="2800" b="0" i="1" smtClean="0">
                                <a:solidFill>
                                  <a:schemeClr val="tx1">
                                    <a:lumMod val="75000"/>
                                    <a:lumOff val="25000"/>
                                  </a:schemeClr>
                                </a:solidFill>
                                <a:latin typeface="Cambria Math" charset="0"/>
                                <a:ea typeface="Karla" charset="0"/>
                                <a:cs typeface="Karla" charset="0"/>
                              </a:rPr>
                              <m:t>1</m:t>
                            </m:r>
                          </m:sub>
                        </m:sSub>
                        <m:r>
                          <a:rPr lang="en-US" sz="2800" b="0" i="1" smtClean="0">
                            <a:solidFill>
                              <a:schemeClr val="tx1">
                                <a:lumMod val="75000"/>
                                <a:lumOff val="25000"/>
                              </a:schemeClr>
                            </a:solidFill>
                            <a:latin typeface="Cambria Math" charset="0"/>
                            <a:ea typeface="Karla" charset="0"/>
                            <a:cs typeface="Karla" charset="0"/>
                          </a:rPr>
                          <m:t>,…,</m:t>
                        </m:r>
                        <m:sSub>
                          <m:sSubPr>
                            <m:ctrlPr>
                              <a:rPr lang="en-US" sz="2800" i="1">
                                <a:solidFill>
                                  <a:schemeClr val="tx1">
                                    <a:lumMod val="75000"/>
                                    <a:lumOff val="25000"/>
                                  </a:schemeClr>
                                </a:solidFill>
                                <a:latin typeface="Cambria Math" panose="02040503050406030204" pitchFamily="18" charset="0"/>
                                <a:ea typeface="Karla" charset="0"/>
                                <a:cs typeface="Karla" charset="0"/>
                              </a:rPr>
                            </m:ctrlPr>
                          </m:sSubPr>
                          <m:e>
                            <m:r>
                              <a:rPr lang="en-US" sz="2800" b="0" i="1" smtClean="0">
                                <a:solidFill>
                                  <a:schemeClr val="tx1">
                                    <a:lumMod val="75000"/>
                                    <a:lumOff val="25000"/>
                                  </a:schemeClr>
                                </a:solidFill>
                                <a:latin typeface="Cambria Math" charset="0"/>
                                <a:ea typeface="Karla" charset="0"/>
                                <a:cs typeface="Karla" charset="0"/>
                              </a:rPr>
                              <m:t>𝑥</m:t>
                            </m:r>
                          </m:e>
                          <m:sub>
                            <m:r>
                              <a:rPr lang="en-US" sz="2800" i="1">
                                <a:solidFill>
                                  <a:schemeClr val="tx1">
                                    <a:lumMod val="75000"/>
                                    <a:lumOff val="25000"/>
                                  </a:schemeClr>
                                </a:solidFill>
                                <a:latin typeface="Cambria Math" charset="0"/>
                                <a:ea typeface="Karla" charset="0"/>
                                <a:cs typeface="Karla" charset="0"/>
                              </a:rPr>
                              <m:t>𝑛</m:t>
                            </m:r>
                            <m:r>
                              <a:rPr lang="en-US" sz="2800" b="0" i="1" smtClean="0">
                                <a:solidFill>
                                  <a:schemeClr val="tx1">
                                    <a:lumMod val="75000"/>
                                    <a:lumOff val="25000"/>
                                  </a:schemeClr>
                                </a:solidFill>
                                <a:latin typeface="Cambria Math" charset="0"/>
                                <a:ea typeface="Karla" charset="0"/>
                                <a:cs typeface="Karla" charset="0"/>
                              </a:rPr>
                              <m:t>𝑘</m:t>
                            </m:r>
                          </m:sub>
                        </m:sSub>
                      </m:e>
                    </m:d>
                  </m:oMath>
                </a14:m>
                <a:r>
                  <a:rPr lang="en-US" sz="2800" dirty="0">
                    <a:solidFill>
                      <a:schemeClr val="tx1">
                        <a:lumMod val="75000"/>
                        <a:lumOff val="25000"/>
                      </a:schemeClr>
                    </a:solidFill>
                    <a:latin typeface="Karla" charset="0"/>
                    <a:ea typeface="Karla" charset="0"/>
                    <a:cs typeface="Karla" charset="0"/>
                  </a:rPr>
                  <a:t> are the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 observations most similar to </a:t>
                </a:r>
                <a14:m>
                  <m:oMath xmlns:m="http://schemas.openxmlformats.org/officeDocument/2006/math">
                    <m:sSub>
                      <m:sSubPr>
                        <m:ctrlPr>
                          <a:rPr lang="en-US" sz="2800" i="1" smtClean="0">
                            <a:solidFill>
                              <a:schemeClr val="tx1">
                                <a:lumMod val="75000"/>
                                <a:lumOff val="25000"/>
                              </a:schemeClr>
                            </a:solidFill>
                            <a:latin typeface="Cambria Math" panose="02040503050406030204" pitchFamily="18" charset="0"/>
                            <a:ea typeface="Karla" charset="0"/>
                            <a:cs typeface="Karla" charset="0"/>
                          </a:rPr>
                        </m:ctrlPr>
                      </m:sSubPr>
                      <m:e>
                        <m:r>
                          <a:rPr lang="en-US" sz="2800" b="0" i="1" smtClean="0">
                            <a:solidFill>
                              <a:schemeClr val="tx1">
                                <a:lumMod val="75000"/>
                                <a:lumOff val="25000"/>
                              </a:schemeClr>
                            </a:solidFill>
                            <a:latin typeface="Cambria Math" charset="0"/>
                            <a:ea typeface="Karla" charset="0"/>
                            <a:cs typeface="Karla" charset="0"/>
                          </a:rPr>
                          <m:t>𝑥</m:t>
                        </m:r>
                      </m:e>
                      <m:sub>
                        <m:r>
                          <a:rPr lang="en-US" sz="2800" b="0" i="1" smtClean="0">
                            <a:solidFill>
                              <a:schemeClr val="tx1">
                                <a:lumMod val="75000"/>
                                <a:lumOff val="25000"/>
                              </a:schemeClr>
                            </a:solidFill>
                            <a:latin typeface="Cambria Math" panose="02040503050406030204" pitchFamily="18" charset="0"/>
                            <a:ea typeface="Karla" charset="0"/>
                            <a:cs typeface="Karla" charset="0"/>
                          </a:rPr>
                          <m:t>𝑛</m:t>
                        </m:r>
                      </m:sub>
                    </m:sSub>
                  </m:oMath>
                </a14:m>
                <a:r>
                  <a:rPr lang="en-US" sz="2800" dirty="0">
                    <a:solidFill>
                      <a:schemeClr val="tx1">
                        <a:lumMod val="75000"/>
                        <a:lumOff val="25000"/>
                      </a:schemeClr>
                    </a:solidFill>
                    <a:latin typeface="Karla" charset="0"/>
                    <a:ea typeface="Karla" charset="0"/>
                    <a:cs typeface="Karla" charset="0"/>
                  </a:rPr>
                  <a:t> (</a:t>
                </a:r>
                <a:r>
                  <a:rPr lang="en-US" sz="2800" i="1" dirty="0">
                    <a:solidFill>
                      <a:schemeClr val="tx1">
                        <a:lumMod val="75000"/>
                        <a:lumOff val="25000"/>
                      </a:schemeClr>
                    </a:solidFill>
                    <a:latin typeface="Karla" charset="0"/>
                    <a:ea typeface="Karla" charset="0"/>
                    <a:cs typeface="Karla" charset="0"/>
                  </a:rPr>
                  <a:t>similar</a:t>
                </a:r>
                <a:r>
                  <a:rPr lang="en-US" sz="2800" dirty="0">
                    <a:solidFill>
                      <a:schemeClr val="tx1">
                        <a:lumMod val="75000"/>
                        <a:lumOff val="25000"/>
                      </a:schemeClr>
                    </a:solidFill>
                    <a:latin typeface="Karla" charset="0"/>
                    <a:ea typeface="Karla" charset="0"/>
                    <a:cs typeface="Karla" charset="0"/>
                  </a:rPr>
                  <a:t> refers to a notion of distance between predictors).</a:t>
                </a:r>
              </a:p>
              <a:p>
                <a:endParaRPr lang="en-US" sz="28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54699" y="1413966"/>
                <a:ext cx="10682602" cy="4401205"/>
              </a:xfrm>
              <a:prstGeom prst="rect">
                <a:avLst/>
              </a:prstGeom>
              <a:blipFill>
                <a:blip r:embed="rId4"/>
                <a:stretch>
                  <a:fillRect l="-1189" t="-1445"/>
                </a:stretch>
              </a:blipFill>
            </p:spPr>
            <p:txBody>
              <a:bodyPr/>
              <a:lstStyle/>
              <a:p>
                <a:r>
                  <a:rPr lang="en-US">
                    <a:noFill/>
                  </a:rPr>
                  <a:t> </a:t>
                </a:r>
              </a:p>
            </p:txBody>
          </p:sp>
        </mc:Fallback>
      </mc:AlternateContent>
    </p:spTree>
    <p:extLst>
      <p:ext uri="{BB962C8B-B14F-4D97-AF65-F5344CB8AC3E}">
        <p14:creationId xmlns:p14="http://schemas.microsoft.com/office/powerpoint/2010/main" val="4060109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spTree>
    <p:extLst>
      <p:ext uri="{BB962C8B-B14F-4D97-AF65-F5344CB8AC3E}">
        <p14:creationId xmlns:p14="http://schemas.microsoft.com/office/powerpoint/2010/main" val="1287133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A2207-1874-9240-8C93-81723E75F7BC}"/>
              </a:ext>
            </a:extLst>
          </p:cNvPr>
          <p:cNvSpPr>
            <a:spLocks noGrp="1"/>
          </p:cNvSpPr>
          <p:nvPr>
            <p:ph type="title"/>
          </p:nvPr>
        </p:nvSpPr>
        <p:spPr/>
        <p:txBody>
          <a:bodyPr/>
          <a:lstStyle/>
          <a:p>
            <a:r>
              <a:rPr lang="en-US">
                <a:solidFill>
                  <a:schemeClr val="tx1">
                    <a:lumMod val="75000"/>
                    <a:lumOff val="25000"/>
                  </a:schemeClr>
                </a:solidFill>
              </a:rPr>
              <a:t>Ex A.1, Ex A.2</a:t>
            </a:r>
            <a:endParaRPr lang="en-US" dirty="0">
              <a:solidFill>
                <a:schemeClr val="tx1">
                  <a:lumMod val="75000"/>
                  <a:lumOff val="25000"/>
                </a:schemeClr>
              </a:solidFill>
            </a:endParaRPr>
          </a:p>
        </p:txBody>
      </p:sp>
      <p:sp>
        <p:nvSpPr>
          <p:cNvPr id="3" name="Footer Placeholder 2">
            <a:extLst>
              <a:ext uri="{FF2B5EF4-FFF2-40B4-BE49-F238E27FC236}">
                <a16:creationId xmlns:a16="http://schemas.microsoft.com/office/drawing/2014/main" id="{75AF80CC-9CED-1842-95AC-9DFDA63F0660}"/>
              </a:ext>
            </a:extLst>
          </p:cNvPr>
          <p:cNvSpPr>
            <a:spLocks noGrp="1"/>
          </p:cNvSpPr>
          <p:nvPr>
            <p:ph type="ftr" sz="quarter" idx="11"/>
          </p:nvPr>
        </p:nvSpPr>
        <p:spPr/>
        <p:txBody>
          <a:bodyPr/>
          <a:lstStyle/>
          <a:p>
            <a:r>
              <a:rPr lang="en-US" cap="small">
                <a:solidFill>
                  <a:schemeClr val="tx1">
                    <a:lumMod val="50000"/>
                    <a:lumOff val="50000"/>
                  </a:schemeClr>
                </a:solidFill>
                <a:latin typeface="Karla" charset="0"/>
                <a:ea typeface="Karla" charset="0"/>
                <a:cs typeface="Karla" charset="0"/>
              </a:rPr>
              <a:t>Protopapas</a:t>
            </a:r>
            <a:endParaRPr lang="en-US" dirty="0"/>
          </a:p>
        </p:txBody>
      </p:sp>
      <p:sp>
        <p:nvSpPr>
          <p:cNvPr id="4" name="Slide Number Placeholder 3">
            <a:extLst>
              <a:ext uri="{FF2B5EF4-FFF2-40B4-BE49-F238E27FC236}">
                <a16:creationId xmlns:a16="http://schemas.microsoft.com/office/drawing/2014/main" id="{74A4F4E6-500C-1449-A51B-55B8DDB974B4}"/>
              </a:ext>
            </a:extLst>
          </p:cNvPr>
          <p:cNvSpPr>
            <a:spLocks noGrp="1"/>
          </p:cNvSpPr>
          <p:nvPr>
            <p:ph type="sldNum" sz="quarter" idx="12"/>
          </p:nvPr>
        </p:nvSpPr>
        <p:spPr/>
        <p:txBody>
          <a:bodyPr/>
          <a:lstStyle/>
          <a:p>
            <a:fld id="{74FD6AAA-7C75-FB4B-8EA1-06B22787237D}" type="slidenum">
              <a:rPr lang="en-US" smtClean="0"/>
              <a:t>25</a:t>
            </a:fld>
            <a:endParaRPr lang="en-US"/>
          </a:p>
        </p:txBody>
      </p:sp>
    </p:spTree>
    <p:extLst>
      <p:ext uri="{BB962C8B-B14F-4D97-AF65-F5344CB8AC3E}">
        <p14:creationId xmlns:p14="http://schemas.microsoft.com/office/powerpoint/2010/main" val="2345010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1355102"/>
            <a:ext cx="10102809" cy="4674402"/>
          </a:xfrm>
          <a:noFill/>
          <a:ln w="12700">
            <a:noFill/>
          </a:ln>
          <a:effectLst/>
        </p:spPr>
        <p:txBody>
          <a:bodyPr/>
          <a:lstStyle/>
          <a:p>
            <a:pPr>
              <a:spcAft>
                <a:spcPts val="1200"/>
              </a:spcAft>
            </a:pPr>
            <a:r>
              <a:rPr lang="en-US" b="1" dirty="0"/>
              <a:t>Part A: Statistical Modeling  </a:t>
            </a:r>
          </a:p>
          <a:p>
            <a:pPr>
              <a:spcAft>
                <a:spcPts val="1200"/>
              </a:spcAft>
            </a:pPr>
            <a:r>
              <a:rPr lang="en-US" dirty="0"/>
              <a:t>	k-Nearest Neighbors (</a:t>
            </a:r>
            <a:r>
              <a:rPr lang="en-US" dirty="0" err="1"/>
              <a:t>kNN</a:t>
            </a:r>
            <a:r>
              <a:rPr lang="en-US" dirty="0"/>
              <a:t>) </a:t>
            </a:r>
          </a:p>
          <a:p>
            <a:pPr>
              <a:spcBef>
                <a:spcPts val="1872"/>
              </a:spcBef>
              <a:spcAft>
                <a:spcPts val="1200"/>
              </a:spcAft>
            </a:pPr>
            <a:r>
              <a:rPr lang="en-US" b="1" dirty="0"/>
              <a:t>Part B: Model Fitness </a:t>
            </a:r>
          </a:p>
          <a:p>
            <a:pPr>
              <a:spcBef>
                <a:spcPts val="0"/>
              </a:spcBef>
              <a:spcAft>
                <a:spcPts val="1200"/>
              </a:spcAft>
            </a:pPr>
            <a:r>
              <a:rPr lang="en-US" dirty="0"/>
              <a:t>	How does the model perform predicting? </a:t>
            </a:r>
            <a:endParaRPr lang="en-US" b="1" dirty="0"/>
          </a:p>
          <a:p>
            <a:pPr>
              <a:spcBef>
                <a:spcPts val="1872"/>
              </a:spcBef>
              <a:spcAft>
                <a:spcPts val="1200"/>
              </a:spcAft>
            </a:pPr>
            <a:r>
              <a:rPr lang="en-US" b="1" dirty="0"/>
              <a:t>Part B: Comparison of Two Models   </a:t>
            </a:r>
          </a:p>
          <a:p>
            <a:pPr>
              <a:spcBef>
                <a:spcPts val="0"/>
              </a:spcBef>
              <a:spcAft>
                <a:spcPts val="1200"/>
              </a:spcAft>
            </a:pPr>
            <a:r>
              <a:rPr lang="en-US" dirty="0"/>
              <a:t>	How do we choose from two different models?</a:t>
            </a:r>
          </a:p>
          <a:p>
            <a:pPr>
              <a:spcBef>
                <a:spcPts val="0"/>
              </a:spcBef>
              <a:spcAft>
                <a:spcPts val="1200"/>
              </a:spcAft>
            </a:pPr>
            <a:r>
              <a:rPr lang="en-US" b="1" dirty="0"/>
              <a:t>Part C: Linear Models</a:t>
            </a:r>
          </a:p>
          <a:p>
            <a:pPr>
              <a:spcAft>
                <a:spcPts val="1200"/>
              </a:spcAft>
            </a:pP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58413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a Variable </a:t>
            </a:r>
            <a:endParaRPr lang="en-US" dirty="0">
              <a:effectLst/>
            </a:endParaRPr>
          </a:p>
        </p:txBody>
      </p:sp>
      <p:sp>
        <p:nvSpPr>
          <p:cNvPr id="3" name="Content Placeholder 2"/>
          <p:cNvSpPr>
            <a:spLocks noGrp="1"/>
          </p:cNvSpPr>
          <p:nvPr>
            <p:ph idx="1"/>
          </p:nvPr>
        </p:nvSpPr>
        <p:spPr>
          <a:xfrm>
            <a:off x="792266" y="1279757"/>
            <a:ext cx="10327008" cy="2111143"/>
          </a:xfrm>
        </p:spPr>
        <p:txBody>
          <a:bodyPr/>
          <a:lstStyle/>
          <a:p>
            <a:pPr>
              <a:spcAft>
                <a:spcPts val="1200"/>
              </a:spcAft>
            </a:pPr>
            <a:r>
              <a:rPr lang="en-US" sz="2400" dirty="0"/>
              <a:t>Let's image a scenario where we'd like to predict one variable using another (or a set of other) variables.</a:t>
            </a:r>
          </a:p>
          <a:p>
            <a:pPr>
              <a:spcAft>
                <a:spcPts val="1200"/>
              </a:spcAft>
            </a:pPr>
            <a:endParaRPr lang="en-US" sz="2400" dirty="0"/>
          </a:p>
          <a:p>
            <a:pPr>
              <a:spcAft>
                <a:spcPts val="1200"/>
              </a:spcAft>
            </a:pPr>
            <a:r>
              <a:rPr lang="en-US" sz="2400" b="1" dirty="0"/>
              <a:t>Examples:</a:t>
            </a:r>
          </a:p>
          <a:p>
            <a:pPr marL="457200" indent="-457200">
              <a:spcAft>
                <a:spcPts val="1200"/>
              </a:spcAft>
              <a:buFont typeface="Arial" charset="0"/>
              <a:buChar char="•"/>
            </a:pPr>
            <a:r>
              <a:rPr lang="en-US" sz="2400" dirty="0"/>
              <a:t>Predicting the amount of views a YouTube video will get next week based on video length, the date it was posted, previous number of views, etc.</a:t>
            </a:r>
          </a:p>
          <a:p>
            <a:pPr marL="457200" indent="-457200">
              <a:spcAft>
                <a:spcPts val="1200"/>
              </a:spcAft>
              <a:buFont typeface="Arial" charset="0"/>
              <a:buChar char="•"/>
            </a:pPr>
            <a:r>
              <a:rPr lang="en-US" sz="2400" dirty="0"/>
              <a:t>Predicting which movies a Netflix user will rate highly based on their previous movie ratings, demographic data etc.</a:t>
            </a:r>
          </a:p>
        </p:txBody>
      </p:sp>
      <p:sp>
        <p:nvSpPr>
          <p:cNvPr id="4" name="Slide Number Placeholder 3"/>
          <p:cNvSpPr>
            <a:spLocks noGrp="1"/>
          </p:cNvSpPr>
          <p:nvPr>
            <p:ph type="sldNum" sz="quarter" idx="12"/>
          </p:nvPr>
        </p:nvSpPr>
        <p:spPr/>
        <p:txBody>
          <a:bodyPr/>
          <a:lstStyle/>
          <a:p>
            <a:fld id="{81B7CCDB-6D39-0547-B7B3-C80E39D6513A}" type="slidenum">
              <a:rPr lang="en-US" smtClean="0"/>
              <a:t>3</a:t>
            </a:fld>
            <a:endParaRPr lang="en-US"/>
          </a:p>
        </p:txBody>
      </p:sp>
    </p:spTree>
    <p:extLst>
      <p:ext uri="{BB962C8B-B14F-4D97-AF65-F5344CB8AC3E}">
        <p14:creationId xmlns:p14="http://schemas.microsoft.com/office/powerpoint/2010/main" val="1257348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52980849"/>
              </p:ext>
            </p:extLst>
          </p:nvPr>
        </p:nvGraphicFramePr>
        <p:xfrm>
          <a:off x="3211466" y="3296797"/>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47316">
                <a:tc>
                  <a:txBody>
                    <a:bodyPr/>
                    <a:lstStyle/>
                    <a:p>
                      <a:r>
                        <a:rPr dirty="0"/>
                        <a:t>TV</a:t>
                      </a:r>
                      <a:endParaRPr dirty="0">
                        <a:solidFill>
                          <a:srgbClr val="002060"/>
                        </a:solidFill>
                      </a:endParaRPr>
                    </a:p>
                  </a:txBody>
                  <a:tcPr/>
                </a:tc>
                <a:tc>
                  <a:txBody>
                    <a:bodyPr/>
                    <a:lstStyle/>
                    <a:p>
                      <a:r>
                        <a:rPr dirty="0"/>
                        <a:t>radio</a:t>
                      </a:r>
                      <a:endParaRPr dirty="0">
                        <a:solidFill>
                          <a:srgbClr val="002060"/>
                        </a:solidFill>
                      </a:endParaRPr>
                    </a:p>
                  </a:txBody>
                  <a:tcPr/>
                </a:tc>
                <a:tc>
                  <a:txBody>
                    <a:bodyPr/>
                    <a:lstStyle/>
                    <a:p>
                      <a:r>
                        <a:rPr dirty="0"/>
                        <a:t>newspaper</a:t>
                      </a:r>
                      <a:endParaRPr dirty="0">
                        <a:solidFill>
                          <a:srgbClr val="002060"/>
                        </a:solidFill>
                      </a:endParaRPr>
                    </a:p>
                  </a:txBody>
                  <a:tcPr/>
                </a:tc>
                <a:tc>
                  <a:txBody>
                    <a:bodyPr/>
                    <a:lstStyle/>
                    <a:p>
                      <a:r>
                        <a:rPr dirty="0"/>
                        <a:t>sales</a:t>
                      </a:r>
                      <a:endParaRPr b="0" dirty="0">
                        <a:solidFill>
                          <a:schemeClr val="accent3">
                            <a:lumMod val="20000"/>
                            <a:lumOff val="80000"/>
                          </a:schemeClr>
                        </a:solidFill>
                      </a:endParaRPr>
                    </a:p>
                  </a:txBody>
                  <a:tcPr/>
                </a:tc>
                <a:extLst>
                  <a:ext uri="{0D108BD9-81ED-4DB2-BD59-A6C34878D82A}">
                    <a16:rowId xmlns:a16="http://schemas.microsoft.com/office/drawing/2014/main"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rPr dirty="0"/>
                        <a:t>22.1</a:t>
                      </a:r>
                    </a:p>
                  </a:txBody>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rPr dirty="0"/>
                        <a:t>45.1</a:t>
                      </a:r>
                    </a:p>
                  </a:txBody>
                  <a:tcPr/>
                </a:tc>
                <a:tc>
                  <a:txBody>
                    <a:bodyPr/>
                    <a:lstStyle/>
                    <a:p>
                      <a:r>
                        <a:rPr dirty="0"/>
                        <a:t>10.4</a:t>
                      </a:r>
                    </a:p>
                  </a:txBody>
                  <a:tcPr/>
                </a:tc>
                <a:extLst>
                  <a:ext uri="{0D108BD9-81ED-4DB2-BD59-A6C34878D82A}">
                    <a16:rowId xmlns:a16="http://schemas.microsoft.com/office/drawing/2014/main" val="10002"/>
                  </a:ext>
                </a:extLst>
              </a:tr>
              <a:tr h="300000">
                <a:tc>
                  <a:txBody>
                    <a:bodyPr/>
                    <a:lstStyle/>
                    <a:p>
                      <a:r>
                        <a:t>17.2</a:t>
                      </a:r>
                    </a:p>
                  </a:txBody>
                  <a:tcPr/>
                </a:tc>
                <a:tc>
                  <a:txBody>
                    <a:bodyPr/>
                    <a:lstStyle/>
                    <a:p>
                      <a:r>
                        <a:rPr dirty="0"/>
                        <a:t>45.9</a:t>
                      </a:r>
                    </a:p>
                  </a:txBody>
                  <a:tcPr/>
                </a:tc>
                <a:tc>
                  <a:txBody>
                    <a:bodyPr/>
                    <a:lstStyle/>
                    <a:p>
                      <a:r>
                        <a:t>69.3</a:t>
                      </a:r>
                    </a:p>
                  </a:txBody>
                  <a:tcPr/>
                </a:tc>
                <a:tc>
                  <a:txBody>
                    <a:bodyPr/>
                    <a:lstStyle/>
                    <a:p>
                      <a:r>
                        <a:t>9.3</a:t>
                      </a:r>
                    </a:p>
                  </a:txBody>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rPr dirty="0"/>
                        <a:t>58.5</a:t>
                      </a:r>
                    </a:p>
                  </a:txBody>
                  <a:tcPr/>
                </a:tc>
                <a:tc>
                  <a:txBody>
                    <a:bodyPr/>
                    <a:lstStyle/>
                    <a:p>
                      <a:r>
                        <a:t>18.5</a:t>
                      </a:r>
                    </a:p>
                  </a:txBody>
                  <a:tcPr/>
                </a:tc>
                <a:extLst>
                  <a:ext uri="{0D108BD9-81ED-4DB2-BD59-A6C34878D82A}">
                    <a16:rowId xmlns:a16="http://schemas.microsoft.com/office/drawing/2014/main" val="10004"/>
                  </a:ext>
                </a:extLst>
              </a:tr>
              <a:tr h="300000">
                <a:tc>
                  <a:txBody>
                    <a:bodyPr/>
                    <a:lstStyle/>
                    <a:p>
                      <a:r>
                        <a:rPr dirty="0"/>
                        <a:t>180.8</a:t>
                      </a:r>
                    </a:p>
                  </a:txBody>
                  <a:tcPr/>
                </a:tc>
                <a:tc>
                  <a:txBody>
                    <a:bodyPr/>
                    <a:lstStyle/>
                    <a:p>
                      <a:r>
                        <a:rPr dirty="0"/>
                        <a:t>10.8</a:t>
                      </a:r>
                    </a:p>
                  </a:txBody>
                  <a:tcPr/>
                </a:tc>
                <a:tc>
                  <a:txBody>
                    <a:bodyPr/>
                    <a:lstStyle/>
                    <a:p>
                      <a:r>
                        <a:rPr dirty="0"/>
                        <a:t>58.4</a:t>
                      </a:r>
                    </a:p>
                  </a:txBody>
                  <a:tcPr/>
                </a:tc>
                <a:tc>
                  <a:txBody>
                    <a:bodyPr/>
                    <a:lstStyle/>
                    <a:p>
                      <a:r>
                        <a:rPr dirty="0"/>
                        <a:t>12.9</a:t>
                      </a:r>
                    </a:p>
                  </a:txBody>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4</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11" name="TextBox 10"/>
          <p:cNvSpPr txBox="1"/>
          <p:nvPr/>
        </p:nvSpPr>
        <p:spPr>
          <a:xfrm>
            <a:off x="9257631" y="1461024"/>
            <a:ext cx="232756" cy="646331"/>
          </a:xfrm>
          <a:prstGeom prst="rect">
            <a:avLst/>
          </a:prstGeom>
          <a:noFill/>
        </p:spPr>
        <p:txBody>
          <a:bodyPr wrap="none" rtlCol="0">
            <a:spAutoFit/>
          </a:bodyPr>
          <a:lstStyle/>
          <a:p>
            <a:pPr algn="ctr"/>
            <a:r>
              <a:rPr lang="en-US" dirty="0">
                <a:latin typeface="Karla" charset="0"/>
                <a:ea typeface="Karla" charset="0"/>
                <a:cs typeface="Karla" charset="0"/>
              </a:rPr>
              <a:t>,</a:t>
            </a:r>
          </a:p>
          <a:p>
            <a:pPr algn="ctr"/>
            <a:endParaRPr lang="en-US" dirty="0">
              <a:latin typeface="Karla" charset="0"/>
              <a:ea typeface="Karla" charset="0"/>
              <a:cs typeface="Karla" charset="0"/>
            </a:endParaRPr>
          </a:p>
        </p:txBody>
      </p:sp>
      <p:sp>
        <p:nvSpPr>
          <p:cNvPr id="15" name="Content Placeholder 2"/>
          <p:cNvSpPr txBox="1">
            <a:spLocks/>
          </p:cNvSpPr>
          <p:nvPr/>
        </p:nvSpPr>
        <p:spPr>
          <a:xfrm>
            <a:off x="833415" y="946122"/>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 </a:t>
            </a:r>
            <a:r>
              <a:rPr lang="en-US" b="1" dirty="0"/>
              <a:t>Advertising data set</a:t>
            </a:r>
            <a:r>
              <a:rPr lang="en-US" dirty="0"/>
              <a:t> consists of the sales of a particular product in 200 different markets, along with advertising budgets for the product in each of those markets for three different media: TV, radio, and newspaper.  Everything is given in units of $1000. </a:t>
            </a:r>
          </a:p>
        </p:txBody>
      </p:sp>
      <p:sp>
        <p:nvSpPr>
          <p:cNvPr id="7" name="TextBox 6"/>
          <p:cNvSpPr txBox="1"/>
          <p:nvPr/>
        </p:nvSpPr>
        <p:spPr>
          <a:xfrm>
            <a:off x="1146629" y="5730889"/>
            <a:ext cx="10479314" cy="1200329"/>
          </a:xfrm>
          <a:prstGeom prst="rect">
            <a:avLst/>
          </a:prstGeom>
          <a:noFill/>
        </p:spPr>
        <p:txBody>
          <a:bodyPr wrap="square" rtlCol="0">
            <a:spAutoFit/>
          </a:bodyPr>
          <a:lstStyle/>
          <a:p>
            <a:r>
              <a:rPr lang="en-US" dirty="0"/>
              <a:t>Some of the figures in this presentation are taken from "An Introduction to Statistical Learning, with applications in R"  (Springer, 2013) with permission from the authors: G. James, D. Witten,  T. Hastie and R. </a:t>
            </a:r>
            <a:r>
              <a:rPr lang="en-US" dirty="0" err="1"/>
              <a:t>Tibshirani</a:t>
            </a:r>
            <a:r>
              <a:rPr lang="en-US" dirty="0"/>
              <a:t> " </a:t>
            </a:r>
          </a:p>
          <a:p>
            <a:endParaRPr lang="en-US" dirty="0"/>
          </a:p>
        </p:txBody>
      </p:sp>
    </p:spTree>
    <p:extLst>
      <p:ext uri="{BB962C8B-B14F-4D97-AF65-F5344CB8AC3E}">
        <p14:creationId xmlns:p14="http://schemas.microsoft.com/office/powerpoint/2010/main" val="1600660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sp>
        <p:nvSpPr>
          <p:cNvPr id="3" name="Content Placeholder 2"/>
          <p:cNvSpPr>
            <a:spLocks noGrp="1"/>
          </p:cNvSpPr>
          <p:nvPr>
            <p:ph idx="1"/>
          </p:nvPr>
        </p:nvSpPr>
        <p:spPr>
          <a:xfrm>
            <a:off x="932496" y="1546287"/>
            <a:ext cx="10327008" cy="2111143"/>
          </a:xfrm>
        </p:spPr>
        <p:txBody>
          <a:bodyPr/>
          <a:lstStyle/>
          <a:p>
            <a:r>
              <a:rPr lang="en-US" dirty="0"/>
              <a:t>There is an asymmetry in many of these problems: </a:t>
            </a:r>
          </a:p>
          <a:p>
            <a:pPr marL="923925"/>
            <a:r>
              <a:rPr lang="en-US" dirty="0"/>
              <a:t>The variable we'd like to predict may be more difficult to measure, is more important than the other(s), or may be directly or indirectly influenced by the values of the other variable(s).</a:t>
            </a:r>
          </a:p>
          <a:p>
            <a:endParaRPr lang="en-US" dirty="0"/>
          </a:p>
          <a:p>
            <a:r>
              <a:rPr lang="en-US" dirty="0"/>
              <a:t>Thus, we'd like to define two categories of variables: </a:t>
            </a:r>
          </a:p>
          <a:p>
            <a:pPr marL="979488" indent="-455613">
              <a:buFont typeface="Arial" charset="0"/>
              <a:buChar char="•"/>
            </a:pPr>
            <a:r>
              <a:rPr lang="en-US" dirty="0"/>
              <a:t>variables whose values we want to predict </a:t>
            </a:r>
          </a:p>
          <a:p>
            <a:pPr marL="979488" indent="-455613">
              <a:buFont typeface="Arial" charset="0"/>
              <a:buChar char="•"/>
            </a:pPr>
            <a:r>
              <a:rPr lang="en-US" dirty="0"/>
              <a:t>variables whose values we use to make our prediction</a:t>
            </a:r>
          </a:p>
        </p:txBody>
      </p:sp>
      <p:sp>
        <p:nvSpPr>
          <p:cNvPr id="4" name="Slide Number Placeholder 3"/>
          <p:cNvSpPr>
            <a:spLocks noGrp="1"/>
          </p:cNvSpPr>
          <p:nvPr>
            <p:ph type="sldNum" sz="quarter" idx="12"/>
          </p:nvPr>
        </p:nvSpPr>
        <p:spPr/>
        <p:txBody>
          <a:bodyPr/>
          <a:lstStyle/>
          <a:p>
            <a:fld id="{81B7CCDB-6D39-0547-B7B3-C80E39D6513A}" type="slidenum">
              <a:rPr lang="en-US" smtClean="0"/>
              <a:t>5</a:t>
            </a:fld>
            <a:endParaRPr lang="en-US"/>
          </a:p>
        </p:txBody>
      </p:sp>
    </p:spTree>
    <p:extLst>
      <p:ext uri="{BB962C8B-B14F-4D97-AF65-F5344CB8AC3E}">
        <p14:creationId xmlns:p14="http://schemas.microsoft.com/office/powerpoint/2010/main" val="1121367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6</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05294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7</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charset="0"/>
                        </a:rPr>
                        <m:t>𝑋</m:t>
                      </m:r>
                      <m:r>
                        <a:rPr lang="en-US" i="1" smtClean="0">
                          <a:latin typeface="Cambria Math" charset="0"/>
                        </a:rPr>
                        <m:t>=</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rotWithShape="0">
                <a:blip r:embed="rId3"/>
                <a:stretch>
                  <a:fillRect/>
                </a:stretch>
              </a:blipFill>
            </p:spPr>
            <p:txBody>
              <a:bodyPr/>
              <a:lstStyle/>
              <a:p>
                <a:r>
                  <a:rPr lang="en-US">
                    <a:noFill/>
                  </a:rPr>
                  <a:t> </a:t>
                </a:r>
              </a:p>
            </p:txBody>
          </p:sp>
        </mc:Fallback>
      </mc:AlternateContent>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panose="02040503050406030204" pitchFamily="18"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932258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96834"/>
          </a:xfrm>
          <a:solidFill>
            <a:schemeClr val="tx1">
              <a:lumMod val="65000"/>
              <a:lumOff val="35000"/>
            </a:schemeClr>
          </a:solidFill>
        </p:spPr>
        <p:txBody>
          <a:bodyPr anchor="ctr"/>
          <a:lstStyle/>
          <a:p>
            <a:r>
              <a:rPr lang="en-US" dirty="0">
                <a:solidFill>
                  <a:schemeClr val="bg1">
                    <a:lumMod val="95000"/>
                  </a:schemeClr>
                </a:solidFill>
              </a:rPr>
              <a:t>	Definition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015473"/>
                <a:ext cx="10753340" cy="3901702"/>
              </a:xfrm>
              <a:solidFill>
                <a:schemeClr val="bg1">
                  <a:lumMod val="85000"/>
                  <a:alpha val="92000"/>
                </a:schemeClr>
              </a:solidFill>
            </p:spPr>
            <p:txBody>
              <a:bodyPr/>
              <a:lstStyle/>
              <a:p>
                <a:pPr>
                  <a:spcAft>
                    <a:spcPts val="1800"/>
                  </a:spcAft>
                </a:pPr>
                <a:r>
                  <a:rPr lang="en-US" sz="2400" dirty="0"/>
                  <a:t>We are observing </a:t>
                </a:r>
                <a14:m>
                  <m:oMath xmlns:m="http://schemas.openxmlformats.org/officeDocument/2006/math">
                    <m:r>
                      <a:rPr lang="en-US" sz="2400" b="0" i="1" smtClean="0">
                        <a:latin typeface="Cambria Math" charset="0"/>
                      </a:rPr>
                      <m:t>𝑝</m:t>
                    </m:r>
                    <m:r>
                      <a:rPr lang="en-US" sz="2400" b="0" i="1" smtClean="0">
                        <a:latin typeface="Cambria Math" charset="0"/>
                      </a:rPr>
                      <m:t>+1 </m:t>
                    </m:r>
                  </m:oMath>
                </a14:m>
                <a:r>
                  <a:rPr lang="en-US" sz="2400" dirty="0"/>
                  <a:t>number variables and we are making </a:t>
                </a:r>
                <a14:m>
                  <m:oMath xmlns:m="http://schemas.openxmlformats.org/officeDocument/2006/math">
                    <m:r>
                      <a:rPr lang="en-US" sz="2400" b="0" i="1" smtClean="0">
                        <a:latin typeface="Cambria Math" charset="0"/>
                      </a:rPr>
                      <m:t>𝑛</m:t>
                    </m:r>
                    <m:r>
                      <a:rPr lang="en-US" sz="2400" b="0" i="1" smtClean="0">
                        <a:latin typeface="Cambria Math" charset="0"/>
                      </a:rPr>
                      <m:t> </m:t>
                    </m:r>
                  </m:oMath>
                </a14:m>
                <a:r>
                  <a:rPr lang="en-US" sz="2400" dirty="0"/>
                  <a:t>sets of observations. We call:</a:t>
                </a:r>
              </a:p>
              <a:p>
                <a:pPr marL="923925" indent="-344488">
                  <a:spcAft>
                    <a:spcPts val="1800"/>
                  </a:spcAft>
                  <a:buFont typeface="Arial" charset="0"/>
                  <a:buChar char="•"/>
                </a:pPr>
                <a:r>
                  <a:rPr lang="en-US" sz="2400" dirty="0"/>
                  <a:t>the variable we'd like to predict the </a:t>
                </a:r>
                <a:r>
                  <a:rPr lang="en-US" sz="2400" b="1" dirty="0"/>
                  <a:t>outcome</a:t>
                </a:r>
                <a:r>
                  <a:rPr lang="en-US" sz="2400" dirty="0"/>
                  <a:t> or </a:t>
                </a:r>
                <a:r>
                  <a:rPr lang="en-US" sz="2400" b="1" dirty="0"/>
                  <a:t>response variable</a:t>
                </a:r>
                <a:r>
                  <a:rPr lang="en-US" sz="2400" dirty="0"/>
                  <a:t>; typically, we denote this variable by </a:t>
                </a:r>
                <a14:m>
                  <m:oMath xmlns:m="http://schemas.openxmlformats.org/officeDocument/2006/math">
                    <m:r>
                      <a:rPr lang="en-US" sz="2400" b="0" i="1" smtClean="0">
                        <a:latin typeface="Cambria Math" charset="0"/>
                      </a:rPr>
                      <m:t>𝑌</m:t>
                    </m:r>
                    <m:r>
                      <a:rPr lang="en-US" sz="2400" i="1">
                        <a:latin typeface="Cambria Math" charset="0"/>
                      </a:rPr>
                      <m:t> </m:t>
                    </m:r>
                  </m:oMath>
                </a14:m>
                <a:r>
                  <a:rPr lang="en-US" sz="2400" dirty="0"/>
                  <a:t>and the individual measurements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𝑦</m:t>
                        </m:r>
                      </m:e>
                      <m:sub>
                        <m:r>
                          <a:rPr lang="en-US" sz="2400" b="0" i="1" smtClean="0">
                            <a:latin typeface="Cambria Math" charset="0"/>
                          </a:rPr>
                          <m:t>𝑖</m:t>
                        </m:r>
                      </m:sub>
                    </m:sSub>
                    <m:r>
                      <a:rPr lang="en-US" sz="2400" b="0" i="1" smtClean="0">
                        <a:latin typeface="Cambria Math" charset="0"/>
                      </a:rPr>
                      <m:t>.</m:t>
                    </m:r>
                  </m:oMath>
                </a14:m>
                <a:endParaRPr lang="en-US" sz="2400" b="0" dirty="0"/>
              </a:p>
              <a:p>
                <a:pPr marL="923925" indent="-344488">
                  <a:spcAft>
                    <a:spcPts val="1800"/>
                  </a:spcAft>
                  <a:buFont typeface="Arial" charset="0"/>
                  <a:buChar char="•"/>
                </a:pPr>
                <a:r>
                  <a:rPr lang="en-US" sz="2400" dirty="0"/>
                  <a:t>the variables we use in making the predictions the </a:t>
                </a:r>
                <a:r>
                  <a:rPr lang="en-US" sz="2400" b="1" dirty="0"/>
                  <a:t>features</a:t>
                </a:r>
                <a:r>
                  <a:rPr lang="en-US" sz="2400" dirty="0"/>
                  <a:t> or </a:t>
                </a:r>
                <a:r>
                  <a:rPr lang="en-US" sz="2400" b="1" dirty="0"/>
                  <a:t>predictor</a:t>
                </a:r>
                <a:r>
                  <a:rPr lang="en-US" sz="2400" dirty="0"/>
                  <a:t> variables; typically, we denote these variables by </a:t>
                </a:r>
                <a14:m>
                  <m:oMath xmlns:m="http://schemas.openxmlformats.org/officeDocument/2006/math">
                    <m:r>
                      <a:rPr lang="en-US" sz="2400" b="0" i="1" smtClean="0">
                        <a:latin typeface="Cambria Math" charset="0"/>
                      </a:rPr>
                      <m:t>𝑋</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rPr>
                          <m:t>𝑋</m:t>
                        </m:r>
                      </m:e>
                      <m:sub>
                        <m:r>
                          <a:rPr lang="en-US" sz="2400" b="0" i="1" smtClean="0">
                            <a:latin typeface="Cambria Math" charset="0"/>
                          </a:rPr>
                          <m:t>𝑝</m:t>
                        </m:r>
                      </m:sub>
                    </m:sSub>
                  </m:oMath>
                </a14:m>
                <a:r>
                  <a:rPr lang="en-US" sz="2400" dirty="0"/>
                  <a:t> and the individual measurements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𝑗</m:t>
                        </m:r>
                      </m:sub>
                    </m:sSub>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015473"/>
                <a:ext cx="10753340" cy="3901702"/>
              </a:xfrm>
              <a:blipFill rotWithShape="0">
                <a:blip r:embed="rId3"/>
                <a:stretch>
                  <a:fillRect l="-907" t="-121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33415" y="5032311"/>
                <a:ext cx="10581643" cy="830997"/>
              </a:xfrm>
              <a:prstGeom prst="rect">
                <a:avLst/>
              </a:prstGeom>
              <a:noFill/>
            </p:spPr>
            <p:txBody>
              <a:bodyPr wrap="square" rtlCol="0">
                <a:spAutoFit/>
              </a:bodyPr>
              <a:lstStyle/>
              <a:p>
                <a:r>
                  <a:rPr lang="en-US" sz="2400" b="1" dirty="0">
                    <a:solidFill>
                      <a:srgbClr val="464646"/>
                    </a:solidFill>
                    <a:latin typeface="Karla" charset="0"/>
                    <a:ea typeface="Karla" charset="0"/>
                    <a:cs typeface="Karla" charset="0"/>
                  </a:rPr>
                  <a:t>Note: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indexes the observation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𝑛</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and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 indexes the value of the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a:t>
                </a:r>
                <a:r>
                  <a:rPr lang="en-US" sz="2400" dirty="0" err="1">
                    <a:solidFill>
                      <a:srgbClr val="464646"/>
                    </a:solidFill>
                    <a:latin typeface="Karla" charset="0"/>
                    <a:ea typeface="Karla" charset="0"/>
                    <a:cs typeface="Karla" charset="0"/>
                  </a:rPr>
                  <a:t>th</a:t>
                </a:r>
                <a:r>
                  <a:rPr lang="en-US" sz="2400" dirty="0">
                    <a:solidFill>
                      <a:srgbClr val="464646"/>
                    </a:solidFill>
                    <a:latin typeface="Karla" charset="0"/>
                    <a:ea typeface="Karla" charset="0"/>
                    <a:cs typeface="Karla" charset="0"/>
                  </a:rPr>
                  <a:t> predictor variable (</a:t>
                </a:r>
                <a14:m>
                  <m:oMath xmlns:m="http://schemas.openxmlformats.org/officeDocument/2006/math">
                    <m:r>
                      <m:rPr>
                        <m:sty m:val="p"/>
                      </m:rPr>
                      <a:rPr lang="en-US" sz="2400">
                        <a:solidFill>
                          <a:srgbClr val="464646"/>
                        </a:solidFill>
                        <a:latin typeface="Cambria Math" charset="0"/>
                        <a:ea typeface="Karla" charset="0"/>
                        <a:cs typeface="Karla" charset="0"/>
                      </a:rPr>
                      <m:t>j</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𝑝</m:t>
                    </m:r>
                    <m:r>
                      <a:rPr lang="en-US" sz="2400">
                        <a:solidFill>
                          <a:srgbClr val="464646"/>
                        </a:solidFill>
                        <a:latin typeface="Cambria Math" charset="0"/>
                        <a:ea typeface="Karla" charset="0"/>
                        <a:cs typeface="Karla" charset="0"/>
                      </a:rPr>
                      <m:t>)</m:t>
                    </m:r>
                  </m:oMath>
                </a14:m>
                <a:r>
                  <a:rPr lang="en-US" sz="2400" dirty="0">
                    <a:solidFill>
                      <a:srgbClr val="464646"/>
                    </a:solidFill>
                    <a:latin typeface="Karla" charset="0"/>
                    <a:ea typeface="Karla" charset="0"/>
                    <a:cs typeface="Karla" charset="0"/>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833415" y="5032311"/>
                <a:ext cx="10581643" cy="830997"/>
              </a:xfrm>
              <a:prstGeom prst="rect">
                <a:avLst/>
              </a:prstGeom>
              <a:blipFill rotWithShape="0">
                <a:blip r:embed="rId4"/>
                <a:stretch>
                  <a:fillRect l="-922" t="-57353" b="-29412"/>
                </a:stretch>
              </a:blipFill>
            </p:spPr>
            <p:txBody>
              <a:bodyPr/>
              <a:lstStyle/>
              <a:p>
                <a:r>
                  <a:rPr lang="en-US">
                    <a:noFill/>
                  </a:rPr>
                  <a:t> </a:t>
                </a:r>
              </a:p>
            </p:txBody>
          </p:sp>
        </mc:Fallback>
      </mc:AlternateContent>
    </p:spTree>
    <p:extLst>
      <p:ext uri="{BB962C8B-B14F-4D97-AF65-F5344CB8AC3E}">
        <p14:creationId xmlns:p14="http://schemas.microsoft.com/office/powerpoint/2010/main" val="122198279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Lecture4b_optimization</Template>
  <TotalTime>19260</TotalTime>
  <Words>1289</Words>
  <Application>Microsoft Macintosh PowerPoint</Application>
  <PresentationFormat>Widescreen</PresentationFormat>
  <Paragraphs>253</Paragraphs>
  <Slides>26</Slides>
  <Notes>16</Notes>
  <HiddenSlides>2</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26</vt:i4>
      </vt:variant>
    </vt:vector>
  </HeadingPairs>
  <TitlesOfParts>
    <vt:vector size="33" baseType="lpstr">
      <vt:lpstr>Arial</vt:lpstr>
      <vt:lpstr>Calibri</vt:lpstr>
      <vt:lpstr>Calibri Light</vt:lpstr>
      <vt:lpstr>Cambria Math</vt:lpstr>
      <vt:lpstr>Karla</vt:lpstr>
      <vt:lpstr>Custom Design</vt:lpstr>
      <vt:lpstr>GEC_template</vt:lpstr>
      <vt:lpstr> Introduction to Regression Part A - kNN </vt:lpstr>
      <vt:lpstr>PowerPoint Presentation</vt:lpstr>
      <vt:lpstr>Lecture Outline  </vt:lpstr>
      <vt:lpstr>Predicting a Variable </vt:lpstr>
      <vt:lpstr>Data</vt:lpstr>
      <vt:lpstr>Response vs. Predictor Variables</vt:lpstr>
      <vt:lpstr>Response vs. Predictor Variables</vt:lpstr>
      <vt:lpstr>Response vs. Predictor Variables</vt:lpstr>
      <vt:lpstr> Definition</vt:lpstr>
      <vt:lpstr>Statistical Model</vt:lpstr>
      <vt:lpstr>True vs. Statistical Model</vt:lpstr>
      <vt:lpstr>Example: predicting sales</vt:lpstr>
      <vt:lpstr>Statistical Model</vt:lpstr>
      <vt:lpstr>Statistical Model</vt:lpstr>
      <vt:lpstr>Statistical Model</vt:lpstr>
      <vt:lpstr>Statistical Model</vt:lpstr>
      <vt:lpstr>Prediction vs. Estimation</vt:lpstr>
      <vt:lpstr>Simple Prediction Model</vt:lpstr>
      <vt:lpstr>Simple Prediction Model</vt:lpstr>
      <vt:lpstr>Extend the Prediction Model</vt:lpstr>
      <vt:lpstr>Simple Prediction Models </vt:lpstr>
      <vt:lpstr>Simple Prediction Models </vt:lpstr>
      <vt:lpstr>k-Nearest Neighbors</vt:lpstr>
      <vt:lpstr> k-Nearest Neighbors - kNN</vt:lpstr>
      <vt:lpstr>Things to Consider </vt:lpstr>
      <vt:lpstr>Ex A.1, Ex A.2</vt:lpstr>
    </vt:vector>
  </TitlesOfParts>
  <Company>harvard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Protopapas, Pavlos</cp:lastModifiedBy>
  <cp:revision>534</cp:revision>
  <cp:lastPrinted>2020-08-20T18:42:21Z</cp:lastPrinted>
  <dcterms:created xsi:type="dcterms:W3CDTF">2018-04-18T18:49:01Z</dcterms:created>
  <dcterms:modified xsi:type="dcterms:W3CDTF">2020-09-14T01:17:09Z</dcterms:modified>
</cp:coreProperties>
</file>